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51"/>
  </p:notesMasterIdLst>
  <p:sldIdLst>
    <p:sldId id="257" r:id="rId3"/>
    <p:sldId id="258" r:id="rId4"/>
    <p:sldId id="573" r:id="rId5"/>
    <p:sldId id="584" r:id="rId6"/>
    <p:sldId id="590" r:id="rId7"/>
    <p:sldId id="460" r:id="rId8"/>
    <p:sldId id="426" r:id="rId9"/>
    <p:sldId id="634" r:id="rId10"/>
    <p:sldId id="601" r:id="rId11"/>
    <p:sldId id="585" r:id="rId12"/>
    <p:sldId id="260" r:id="rId13"/>
    <p:sldId id="564" r:id="rId14"/>
    <p:sldId id="449" r:id="rId15"/>
    <p:sldId id="635" r:id="rId16"/>
    <p:sldId id="364" r:id="rId17"/>
    <p:sldId id="447" r:id="rId18"/>
    <p:sldId id="448" r:id="rId19"/>
    <p:sldId id="563" r:id="rId20"/>
    <p:sldId id="283" r:id="rId21"/>
    <p:sldId id="304" r:id="rId22"/>
    <p:sldId id="586" r:id="rId23"/>
    <p:sldId id="533" r:id="rId24"/>
    <p:sldId id="531" r:id="rId25"/>
    <p:sldId id="295" r:id="rId26"/>
    <p:sldId id="631" r:id="rId27"/>
    <p:sldId id="346" r:id="rId28"/>
    <p:sldId id="284" r:id="rId29"/>
    <p:sldId id="274" r:id="rId30"/>
    <p:sldId id="453" r:id="rId31"/>
    <p:sldId id="459" r:id="rId32"/>
    <p:sldId id="339" r:id="rId33"/>
    <p:sldId id="588" r:id="rId34"/>
    <p:sldId id="337" r:id="rId35"/>
    <p:sldId id="314" r:id="rId36"/>
    <p:sldId id="636" r:id="rId37"/>
    <p:sldId id="637" r:id="rId38"/>
    <p:sldId id="454" r:id="rId39"/>
    <p:sldId id="355" r:id="rId40"/>
    <p:sldId id="554" r:id="rId41"/>
    <p:sldId id="474" r:id="rId42"/>
    <p:sldId id="638" r:id="rId43"/>
    <p:sldId id="457" r:id="rId44"/>
    <p:sldId id="318" r:id="rId45"/>
    <p:sldId id="632" r:id="rId46"/>
    <p:sldId id="600" r:id="rId47"/>
    <p:sldId id="505" r:id="rId48"/>
    <p:sldId id="290" r:id="rId49"/>
    <p:sldId id="530"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B225C3-B0D4-4C4E-9361-BF5E7077BE99}" v="1" dt="2023-10-26T21:47:54.0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0" d="100"/>
          <a:sy n="100" d="100"/>
        </p:scale>
        <p:origin x="195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lreis, Sean" userId="65825b75-07dd-4845-b496-9658644fee24" providerId="ADAL" clId="{07B225C3-B0D4-4C4E-9361-BF5E7077BE99}"/>
    <pc:docChg chg="delSld modSld">
      <pc:chgData name="Polreis, Sean" userId="65825b75-07dd-4845-b496-9658644fee24" providerId="ADAL" clId="{07B225C3-B0D4-4C4E-9361-BF5E7077BE99}" dt="2023-10-26T21:49:04.074" v="42" actId="729"/>
      <pc:docMkLst>
        <pc:docMk/>
      </pc:docMkLst>
      <pc:sldChg chg="del">
        <pc:chgData name="Polreis, Sean" userId="65825b75-07dd-4845-b496-9658644fee24" providerId="ADAL" clId="{07B225C3-B0D4-4C4E-9361-BF5E7077BE99}" dt="2023-10-26T18:56:19.547" v="3" actId="47"/>
        <pc:sldMkLst>
          <pc:docMk/>
          <pc:sldMk cId="936718295" sldId="262"/>
        </pc:sldMkLst>
      </pc:sldChg>
      <pc:sldChg chg="del">
        <pc:chgData name="Polreis, Sean" userId="65825b75-07dd-4845-b496-9658644fee24" providerId="ADAL" clId="{07B225C3-B0D4-4C4E-9361-BF5E7077BE99}" dt="2023-10-26T18:56:46.388" v="7" actId="47"/>
        <pc:sldMkLst>
          <pc:docMk/>
          <pc:sldMk cId="622872836" sldId="264"/>
        </pc:sldMkLst>
      </pc:sldChg>
      <pc:sldChg chg="del">
        <pc:chgData name="Polreis, Sean" userId="65825b75-07dd-4845-b496-9658644fee24" providerId="ADAL" clId="{07B225C3-B0D4-4C4E-9361-BF5E7077BE99}" dt="2023-10-26T18:57:05.072" v="9" actId="47"/>
        <pc:sldMkLst>
          <pc:docMk/>
          <pc:sldMk cId="3830840494" sldId="265"/>
        </pc:sldMkLst>
      </pc:sldChg>
      <pc:sldChg chg="del">
        <pc:chgData name="Polreis, Sean" userId="65825b75-07dd-4845-b496-9658644fee24" providerId="ADAL" clId="{07B225C3-B0D4-4C4E-9361-BF5E7077BE99}" dt="2023-10-26T18:56:24.703" v="5" actId="47"/>
        <pc:sldMkLst>
          <pc:docMk/>
          <pc:sldMk cId="4141954555" sldId="268"/>
        </pc:sldMkLst>
      </pc:sldChg>
      <pc:sldChg chg="del">
        <pc:chgData name="Polreis, Sean" userId="65825b75-07dd-4845-b496-9658644fee24" providerId="ADAL" clId="{07B225C3-B0D4-4C4E-9361-BF5E7077BE99}" dt="2023-10-26T18:57:54.634" v="17" actId="47"/>
        <pc:sldMkLst>
          <pc:docMk/>
          <pc:sldMk cId="3217032048" sldId="272"/>
        </pc:sldMkLst>
      </pc:sldChg>
      <pc:sldChg chg="del">
        <pc:chgData name="Polreis, Sean" userId="65825b75-07dd-4845-b496-9658644fee24" providerId="ADAL" clId="{07B225C3-B0D4-4C4E-9361-BF5E7077BE99}" dt="2023-10-26T18:57:55.498" v="18" actId="47"/>
        <pc:sldMkLst>
          <pc:docMk/>
          <pc:sldMk cId="3571351485" sldId="273"/>
        </pc:sldMkLst>
      </pc:sldChg>
      <pc:sldChg chg="del">
        <pc:chgData name="Polreis, Sean" userId="65825b75-07dd-4845-b496-9658644fee24" providerId="ADAL" clId="{07B225C3-B0D4-4C4E-9361-BF5E7077BE99}" dt="2023-10-26T18:59:50.172" v="34" actId="47"/>
        <pc:sldMkLst>
          <pc:docMk/>
          <pc:sldMk cId="3672515763" sldId="276"/>
        </pc:sldMkLst>
      </pc:sldChg>
      <pc:sldChg chg="mod modShow">
        <pc:chgData name="Polreis, Sean" userId="65825b75-07dd-4845-b496-9658644fee24" providerId="ADAL" clId="{07B225C3-B0D4-4C4E-9361-BF5E7077BE99}" dt="2023-10-26T18:58:18.500" v="19" actId="729"/>
        <pc:sldMkLst>
          <pc:docMk/>
          <pc:sldMk cId="3414635882" sldId="283"/>
        </pc:sldMkLst>
      </pc:sldChg>
      <pc:sldChg chg="del">
        <pc:chgData name="Polreis, Sean" userId="65825b75-07dd-4845-b496-9658644fee24" providerId="ADAL" clId="{07B225C3-B0D4-4C4E-9361-BF5E7077BE99}" dt="2023-10-26T18:59:46.295" v="32" actId="47"/>
        <pc:sldMkLst>
          <pc:docMk/>
          <pc:sldMk cId="3438318701" sldId="285"/>
        </pc:sldMkLst>
      </pc:sldChg>
      <pc:sldChg chg="del">
        <pc:chgData name="Polreis, Sean" userId="65825b75-07dd-4845-b496-9658644fee24" providerId="ADAL" clId="{07B225C3-B0D4-4C4E-9361-BF5E7077BE99}" dt="2023-10-26T18:57:39.906" v="13" actId="47"/>
        <pc:sldMkLst>
          <pc:docMk/>
          <pc:sldMk cId="340617165" sldId="292"/>
        </pc:sldMkLst>
      </pc:sldChg>
      <pc:sldChg chg="del">
        <pc:chgData name="Polreis, Sean" userId="65825b75-07dd-4845-b496-9658644fee24" providerId="ADAL" clId="{07B225C3-B0D4-4C4E-9361-BF5E7077BE99}" dt="2023-10-26T21:16:09.485" v="38" actId="47"/>
        <pc:sldMkLst>
          <pc:docMk/>
          <pc:sldMk cId="4263173066" sldId="307"/>
        </pc:sldMkLst>
      </pc:sldChg>
      <pc:sldChg chg="del">
        <pc:chgData name="Polreis, Sean" userId="65825b75-07dd-4845-b496-9658644fee24" providerId="ADAL" clId="{07B225C3-B0D4-4C4E-9361-BF5E7077BE99}" dt="2023-10-26T18:57:41.774" v="15" actId="47"/>
        <pc:sldMkLst>
          <pc:docMk/>
          <pc:sldMk cId="602778971" sldId="308"/>
        </pc:sldMkLst>
      </pc:sldChg>
      <pc:sldChg chg="del">
        <pc:chgData name="Polreis, Sean" userId="65825b75-07dd-4845-b496-9658644fee24" providerId="ADAL" clId="{07B225C3-B0D4-4C4E-9361-BF5E7077BE99}" dt="2023-10-26T18:56:07.036" v="0" actId="47"/>
        <pc:sldMkLst>
          <pc:docMk/>
          <pc:sldMk cId="3304669252" sldId="309"/>
        </pc:sldMkLst>
      </pc:sldChg>
      <pc:sldChg chg="mod modShow">
        <pc:chgData name="Polreis, Sean" userId="65825b75-07dd-4845-b496-9658644fee24" providerId="ADAL" clId="{07B225C3-B0D4-4C4E-9361-BF5E7077BE99}" dt="2023-10-26T18:59:42.054" v="31" actId="729"/>
        <pc:sldMkLst>
          <pc:docMk/>
          <pc:sldMk cId="4037449966" sldId="314"/>
        </pc:sldMkLst>
      </pc:sldChg>
      <pc:sldChg chg="mod modShow">
        <pc:chgData name="Polreis, Sean" userId="65825b75-07dd-4845-b496-9658644fee24" providerId="ADAL" clId="{07B225C3-B0D4-4C4E-9361-BF5E7077BE99}" dt="2023-10-26T21:49:04.074" v="42" actId="729"/>
        <pc:sldMkLst>
          <pc:docMk/>
          <pc:sldMk cId="1866171799" sldId="318"/>
        </pc:sldMkLst>
      </pc:sldChg>
      <pc:sldChg chg="del">
        <pc:chgData name="Polreis, Sean" userId="65825b75-07dd-4845-b496-9658644fee24" providerId="ADAL" clId="{07B225C3-B0D4-4C4E-9361-BF5E7077BE99}" dt="2023-10-26T18:59:48.476" v="33" actId="47"/>
        <pc:sldMkLst>
          <pc:docMk/>
          <pc:sldMk cId="2394028315" sldId="334"/>
        </pc:sldMkLst>
      </pc:sldChg>
      <pc:sldChg chg="del">
        <pc:chgData name="Polreis, Sean" userId="65825b75-07dd-4845-b496-9658644fee24" providerId="ADAL" clId="{07B225C3-B0D4-4C4E-9361-BF5E7077BE99}" dt="2023-10-26T18:59:29.774" v="29" actId="47"/>
        <pc:sldMkLst>
          <pc:docMk/>
          <pc:sldMk cId="3937736014" sldId="336"/>
        </pc:sldMkLst>
      </pc:sldChg>
      <pc:sldChg chg="mod modShow">
        <pc:chgData name="Polreis, Sean" userId="65825b75-07dd-4845-b496-9658644fee24" providerId="ADAL" clId="{07B225C3-B0D4-4C4E-9361-BF5E7077BE99}" dt="2023-10-26T18:59:38.428" v="30" actId="729"/>
        <pc:sldMkLst>
          <pc:docMk/>
          <pc:sldMk cId="4069069729" sldId="337"/>
        </pc:sldMkLst>
      </pc:sldChg>
      <pc:sldChg chg="del">
        <pc:chgData name="Polreis, Sean" userId="65825b75-07dd-4845-b496-9658644fee24" providerId="ADAL" clId="{07B225C3-B0D4-4C4E-9361-BF5E7077BE99}" dt="2023-10-26T18:57:34.269" v="10" actId="47"/>
        <pc:sldMkLst>
          <pc:docMk/>
          <pc:sldMk cId="2240930967" sldId="362"/>
        </pc:sldMkLst>
      </pc:sldChg>
      <pc:sldChg chg="del">
        <pc:chgData name="Polreis, Sean" userId="65825b75-07dd-4845-b496-9658644fee24" providerId="ADAL" clId="{07B225C3-B0D4-4C4E-9361-BF5E7077BE99}" dt="2023-10-26T18:56:11.919" v="2" actId="47"/>
        <pc:sldMkLst>
          <pc:docMk/>
          <pc:sldMk cId="1397389172" sldId="423"/>
        </pc:sldMkLst>
      </pc:sldChg>
      <pc:sldChg chg="del">
        <pc:chgData name="Polreis, Sean" userId="65825b75-07dd-4845-b496-9658644fee24" providerId="ADAL" clId="{07B225C3-B0D4-4C4E-9361-BF5E7077BE99}" dt="2023-10-26T18:57:40.910" v="14" actId="47"/>
        <pc:sldMkLst>
          <pc:docMk/>
          <pc:sldMk cId="1571301658" sldId="425"/>
        </pc:sldMkLst>
      </pc:sldChg>
      <pc:sldChg chg="del">
        <pc:chgData name="Polreis, Sean" userId="65825b75-07dd-4845-b496-9658644fee24" providerId="ADAL" clId="{07B225C3-B0D4-4C4E-9361-BF5E7077BE99}" dt="2023-10-26T18:58:24.183" v="20" actId="47"/>
        <pc:sldMkLst>
          <pc:docMk/>
          <pc:sldMk cId="3372555294" sldId="428"/>
        </pc:sldMkLst>
      </pc:sldChg>
      <pc:sldChg chg="del">
        <pc:chgData name="Polreis, Sean" userId="65825b75-07dd-4845-b496-9658644fee24" providerId="ADAL" clId="{07B225C3-B0D4-4C4E-9361-BF5E7077BE99}" dt="2023-10-26T18:57:36.577" v="12" actId="47"/>
        <pc:sldMkLst>
          <pc:docMk/>
          <pc:sldMk cId="3501737045" sldId="450"/>
        </pc:sldMkLst>
      </pc:sldChg>
      <pc:sldChg chg="del">
        <pc:chgData name="Polreis, Sean" userId="65825b75-07dd-4845-b496-9658644fee24" providerId="ADAL" clId="{07B225C3-B0D4-4C4E-9361-BF5E7077BE99}" dt="2023-10-26T18:58:29.112" v="22" actId="47"/>
        <pc:sldMkLst>
          <pc:docMk/>
          <pc:sldMk cId="765951486" sldId="452"/>
        </pc:sldMkLst>
      </pc:sldChg>
      <pc:sldChg chg="del">
        <pc:chgData name="Polreis, Sean" userId="65825b75-07dd-4845-b496-9658644fee24" providerId="ADAL" clId="{07B225C3-B0D4-4C4E-9361-BF5E7077BE99}" dt="2023-10-26T18:56:08.119" v="1" actId="47"/>
        <pc:sldMkLst>
          <pc:docMk/>
          <pc:sldMk cId="202912090" sldId="455"/>
        </pc:sldMkLst>
      </pc:sldChg>
      <pc:sldChg chg="del">
        <pc:chgData name="Polreis, Sean" userId="65825b75-07dd-4845-b496-9658644fee24" providerId="ADAL" clId="{07B225C3-B0D4-4C4E-9361-BF5E7077BE99}" dt="2023-10-26T18:58:26.587" v="21" actId="47"/>
        <pc:sldMkLst>
          <pc:docMk/>
          <pc:sldMk cId="1425499435" sldId="458"/>
        </pc:sldMkLst>
      </pc:sldChg>
      <pc:sldChg chg="mod modShow">
        <pc:chgData name="Polreis, Sean" userId="65825b75-07dd-4845-b496-9658644fee24" providerId="ADAL" clId="{07B225C3-B0D4-4C4E-9361-BF5E7077BE99}" dt="2023-10-26T18:58:52.024" v="25" actId="729"/>
        <pc:sldMkLst>
          <pc:docMk/>
          <pc:sldMk cId="2918396261" sldId="459"/>
        </pc:sldMkLst>
      </pc:sldChg>
      <pc:sldChg chg="del">
        <pc:chgData name="Polreis, Sean" userId="65825b75-07dd-4845-b496-9658644fee24" providerId="ADAL" clId="{07B225C3-B0D4-4C4E-9361-BF5E7077BE99}" dt="2023-10-26T18:58:58.265" v="27" actId="47"/>
        <pc:sldMkLst>
          <pc:docMk/>
          <pc:sldMk cId="2014818305" sldId="461"/>
        </pc:sldMkLst>
      </pc:sldChg>
      <pc:sldChg chg="del">
        <pc:chgData name="Polreis, Sean" userId="65825b75-07dd-4845-b496-9658644fee24" providerId="ADAL" clId="{07B225C3-B0D4-4C4E-9361-BF5E7077BE99}" dt="2023-10-26T18:59:56.879" v="37" actId="47"/>
        <pc:sldMkLst>
          <pc:docMk/>
          <pc:sldMk cId="4232466620" sldId="495"/>
        </pc:sldMkLst>
      </pc:sldChg>
      <pc:sldChg chg="mod modShow">
        <pc:chgData name="Polreis, Sean" userId="65825b75-07dd-4845-b496-9658644fee24" providerId="ADAL" clId="{07B225C3-B0D4-4C4E-9361-BF5E7077BE99}" dt="2023-10-26T18:58:36.992" v="24" actId="729"/>
        <pc:sldMkLst>
          <pc:docMk/>
          <pc:sldMk cId="410440804" sldId="531"/>
        </pc:sldMkLst>
      </pc:sldChg>
      <pc:sldChg chg="del">
        <pc:chgData name="Polreis, Sean" userId="65825b75-07dd-4845-b496-9658644fee24" providerId="ADAL" clId="{07B225C3-B0D4-4C4E-9361-BF5E7077BE99}" dt="2023-10-26T18:58:30.635" v="23" actId="47"/>
        <pc:sldMkLst>
          <pc:docMk/>
          <pc:sldMk cId="2091447708" sldId="532"/>
        </pc:sldMkLst>
      </pc:sldChg>
      <pc:sldChg chg="del">
        <pc:chgData name="Polreis, Sean" userId="65825b75-07dd-4845-b496-9658644fee24" providerId="ADAL" clId="{07B225C3-B0D4-4C4E-9361-BF5E7077BE99}" dt="2023-10-26T18:58:59.940" v="28" actId="47"/>
        <pc:sldMkLst>
          <pc:docMk/>
          <pc:sldMk cId="3483149344" sldId="535"/>
        </pc:sldMkLst>
      </pc:sldChg>
      <pc:sldChg chg="del">
        <pc:chgData name="Polreis, Sean" userId="65825b75-07dd-4845-b496-9658644fee24" providerId="ADAL" clId="{07B225C3-B0D4-4C4E-9361-BF5E7077BE99}" dt="2023-10-26T21:16:21.008" v="41" actId="47"/>
        <pc:sldMkLst>
          <pc:docMk/>
          <pc:sldMk cId="2093234334" sldId="544"/>
        </pc:sldMkLst>
      </pc:sldChg>
      <pc:sldChg chg="del">
        <pc:chgData name="Polreis, Sean" userId="65825b75-07dd-4845-b496-9658644fee24" providerId="ADAL" clId="{07B225C3-B0D4-4C4E-9361-BF5E7077BE99}" dt="2023-10-26T18:56:22.953" v="4" actId="47"/>
        <pc:sldMkLst>
          <pc:docMk/>
          <pc:sldMk cId="3434327515" sldId="555"/>
        </pc:sldMkLst>
      </pc:sldChg>
      <pc:sldChg chg="del">
        <pc:chgData name="Polreis, Sean" userId="65825b75-07dd-4845-b496-9658644fee24" providerId="ADAL" clId="{07B225C3-B0D4-4C4E-9361-BF5E7077BE99}" dt="2023-10-26T18:57:35.305" v="11" actId="47"/>
        <pc:sldMkLst>
          <pc:docMk/>
          <pc:sldMk cId="2703624762" sldId="559"/>
        </pc:sldMkLst>
      </pc:sldChg>
      <pc:sldChg chg="del">
        <pc:chgData name="Polreis, Sean" userId="65825b75-07dd-4845-b496-9658644fee24" providerId="ADAL" clId="{07B225C3-B0D4-4C4E-9361-BF5E7077BE99}" dt="2023-10-26T18:57:50.863" v="16" actId="47"/>
        <pc:sldMkLst>
          <pc:docMk/>
          <pc:sldMk cId="3390563060" sldId="560"/>
        </pc:sldMkLst>
      </pc:sldChg>
      <pc:sldChg chg="del">
        <pc:chgData name="Polreis, Sean" userId="65825b75-07dd-4845-b496-9658644fee24" providerId="ADAL" clId="{07B225C3-B0D4-4C4E-9361-BF5E7077BE99}" dt="2023-10-26T18:56:44.128" v="6" actId="47"/>
        <pc:sldMkLst>
          <pc:docMk/>
          <pc:sldMk cId="2067387983" sldId="561"/>
        </pc:sldMkLst>
      </pc:sldChg>
      <pc:sldChg chg="del">
        <pc:chgData name="Polreis, Sean" userId="65825b75-07dd-4845-b496-9658644fee24" providerId="ADAL" clId="{07B225C3-B0D4-4C4E-9361-BF5E7077BE99}" dt="2023-10-26T18:58:56.392" v="26" actId="47"/>
        <pc:sldMkLst>
          <pc:docMk/>
          <pc:sldMk cId="1262227922" sldId="562"/>
        </pc:sldMkLst>
      </pc:sldChg>
      <pc:sldChg chg="del">
        <pc:chgData name="Polreis, Sean" userId="65825b75-07dd-4845-b496-9658644fee24" providerId="ADAL" clId="{07B225C3-B0D4-4C4E-9361-BF5E7077BE99}" dt="2023-10-26T18:59:51.397" v="35" actId="47"/>
        <pc:sldMkLst>
          <pc:docMk/>
          <pc:sldMk cId="1346996404" sldId="565"/>
        </pc:sldMkLst>
      </pc:sldChg>
      <pc:sldChg chg="del">
        <pc:chgData name="Polreis, Sean" userId="65825b75-07dd-4845-b496-9658644fee24" providerId="ADAL" clId="{07B225C3-B0D4-4C4E-9361-BF5E7077BE99}" dt="2023-10-26T18:56:59.373" v="8" actId="47"/>
        <pc:sldMkLst>
          <pc:docMk/>
          <pc:sldMk cId="1087967603" sldId="582"/>
        </pc:sldMkLst>
      </pc:sldChg>
      <pc:sldChg chg="del">
        <pc:chgData name="Polreis, Sean" userId="65825b75-07dd-4845-b496-9658644fee24" providerId="ADAL" clId="{07B225C3-B0D4-4C4E-9361-BF5E7077BE99}" dt="2023-10-26T21:16:17.305" v="39" actId="47"/>
        <pc:sldMkLst>
          <pc:docMk/>
          <pc:sldMk cId="3293405870" sldId="591"/>
        </pc:sldMkLst>
      </pc:sldChg>
      <pc:sldChg chg="del">
        <pc:chgData name="Polreis, Sean" userId="65825b75-07dd-4845-b496-9658644fee24" providerId="ADAL" clId="{07B225C3-B0D4-4C4E-9361-BF5E7077BE99}" dt="2023-10-26T21:16:19.564" v="40" actId="47"/>
        <pc:sldMkLst>
          <pc:docMk/>
          <pc:sldMk cId="1902802709" sldId="592"/>
        </pc:sldMkLst>
      </pc:sldChg>
      <pc:sldChg chg="del">
        <pc:chgData name="Polreis, Sean" userId="65825b75-07dd-4845-b496-9658644fee24" providerId="ADAL" clId="{07B225C3-B0D4-4C4E-9361-BF5E7077BE99}" dt="2023-10-26T18:59:55.623" v="36" actId="47"/>
        <pc:sldMkLst>
          <pc:docMk/>
          <pc:sldMk cId="671712130" sldId="633"/>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invertIfNegative val="0"/>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U.S. men</c:v>
                </c:pt>
                <c:pt idx="1">
                  <c:v>Fortune 500 CEOs </c:v>
                </c:pt>
              </c:strCache>
            </c:strRef>
          </c:cat>
          <c:val>
            <c:numRef>
              <c:f>Sheet1!$B$2:$B$3</c:f>
              <c:numCache>
                <c:formatCode>General</c:formatCode>
                <c:ptCount val="2"/>
                <c:pt idx="0">
                  <c:v>14.5</c:v>
                </c:pt>
                <c:pt idx="1">
                  <c:v>58</c:v>
                </c:pt>
              </c:numCache>
            </c:numRef>
          </c:val>
          <c:extLst>
            <c:ext xmlns:c16="http://schemas.microsoft.com/office/drawing/2014/chart" uri="{C3380CC4-5D6E-409C-BE32-E72D297353CC}">
              <c16:uniqueId val="{00000000-2178-43B5-851F-9C4139092802}"/>
            </c:ext>
          </c:extLst>
        </c:ser>
        <c:dLbls>
          <c:showLegendKey val="0"/>
          <c:showVal val="1"/>
          <c:showCatName val="0"/>
          <c:showSerName val="0"/>
          <c:showPercent val="0"/>
          <c:showBubbleSize val="0"/>
        </c:dLbls>
        <c:gapWidth val="150"/>
        <c:overlap val="100"/>
        <c:axId val="69168128"/>
        <c:axId val="69182208"/>
      </c:barChart>
      <c:catAx>
        <c:axId val="69168128"/>
        <c:scaling>
          <c:orientation val="minMax"/>
        </c:scaling>
        <c:delete val="0"/>
        <c:axPos val="b"/>
        <c:numFmt formatCode="General" sourceLinked="0"/>
        <c:majorTickMark val="out"/>
        <c:minorTickMark val="none"/>
        <c:tickLblPos val="nextTo"/>
        <c:txPr>
          <a:bodyPr/>
          <a:lstStyle/>
          <a:p>
            <a:pPr>
              <a:defRPr baseline="0">
                <a:latin typeface="+mn-lt"/>
              </a:defRPr>
            </a:pPr>
            <a:endParaRPr lang="en-US"/>
          </a:p>
        </c:txPr>
        <c:crossAx val="69182208"/>
        <c:crosses val="autoZero"/>
        <c:auto val="1"/>
        <c:lblAlgn val="ctr"/>
        <c:lblOffset val="100"/>
        <c:noMultiLvlLbl val="0"/>
      </c:catAx>
      <c:valAx>
        <c:axId val="69182208"/>
        <c:scaling>
          <c:orientation val="minMax"/>
          <c:max val="100"/>
        </c:scaling>
        <c:delete val="0"/>
        <c:axPos val="l"/>
        <c:majorGridlines/>
        <c:title>
          <c:tx>
            <c:rich>
              <a:bodyPr rot="-5400000" vert="horz"/>
              <a:lstStyle/>
              <a:p>
                <a:pPr>
                  <a:defRPr/>
                </a:pPr>
                <a:r>
                  <a:rPr lang="en-US" dirty="0"/>
                  <a:t>%</a:t>
                </a:r>
                <a:r>
                  <a:rPr lang="en-US" baseline="0" dirty="0"/>
                  <a:t> of category</a:t>
                </a:r>
                <a:endParaRPr lang="en-US" dirty="0"/>
              </a:p>
            </c:rich>
          </c:tx>
          <c:overlay val="0"/>
        </c:title>
        <c:numFmt formatCode="General" sourceLinked="0"/>
        <c:majorTickMark val="out"/>
        <c:minorTickMark val="none"/>
        <c:tickLblPos val="nextTo"/>
        <c:crossAx val="6916812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E2B70E-A074-4F93-A678-37FA7E1CE1FD}" type="datetimeFigureOut">
              <a:rPr lang="en-US" smtClean="0"/>
              <a:t>10/26/2023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6BED0E-D470-4B82-A183-5069F8B6B05B}" type="slidenum">
              <a:rPr lang="en-US" smtClean="0"/>
              <a:t>‹#›</a:t>
            </a:fld>
            <a:endParaRPr lang="en-US"/>
          </a:p>
        </p:txBody>
      </p:sp>
    </p:spTree>
    <p:extLst>
      <p:ext uri="{BB962C8B-B14F-4D97-AF65-F5344CB8AC3E}">
        <p14:creationId xmlns:p14="http://schemas.microsoft.com/office/powerpoint/2010/main" val="688217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KVp9xCmDqP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60405020304" pitchFamily="18" charset="0"/>
                <a:ea typeface="ＭＳ Ｐゴシック" panose="020B0600070205080204" pitchFamily="34" charset="-128"/>
              </a:defRPr>
            </a:lvl1pPr>
            <a:lvl2pPr marL="40135174" indent="-39651415">
              <a:defRPr sz="2400">
                <a:solidFill>
                  <a:schemeClr val="tx1"/>
                </a:solidFill>
                <a:latin typeface="Times" panose="02020603060405020304" pitchFamily="18" charset="0"/>
                <a:ea typeface="ＭＳ Ｐゴシック" panose="020B0600070205080204" pitchFamily="34" charset="-128"/>
              </a:defRPr>
            </a:lvl2pPr>
            <a:lvl3pPr marL="1209397" indent="-241879">
              <a:defRPr sz="2400">
                <a:solidFill>
                  <a:schemeClr val="tx1"/>
                </a:solidFill>
                <a:latin typeface="Times" panose="02020603060405020304" pitchFamily="18" charset="0"/>
                <a:ea typeface="ＭＳ Ｐゴシック" panose="020B0600070205080204" pitchFamily="34" charset="-128"/>
              </a:defRPr>
            </a:lvl3pPr>
            <a:lvl4pPr marL="1693155" indent="-241879">
              <a:defRPr sz="2400">
                <a:solidFill>
                  <a:schemeClr val="tx1"/>
                </a:solidFill>
                <a:latin typeface="Times" panose="02020603060405020304" pitchFamily="18" charset="0"/>
                <a:ea typeface="ＭＳ Ｐゴシック" panose="020B0600070205080204" pitchFamily="34" charset="-128"/>
              </a:defRPr>
            </a:lvl4pPr>
            <a:lvl5pPr marL="2176914" indent="-241879">
              <a:defRPr sz="2400">
                <a:solidFill>
                  <a:schemeClr val="tx1"/>
                </a:solidFill>
                <a:latin typeface="Times" panose="02020603060405020304" pitchFamily="18" charset="0"/>
                <a:ea typeface="ＭＳ Ｐゴシック" panose="020B0600070205080204" pitchFamily="34" charset="-128"/>
              </a:defRPr>
            </a:lvl5pPr>
            <a:lvl6pPr marL="2660672" indent="-241879"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6pPr>
            <a:lvl7pPr marL="3144431" indent="-241879"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7pPr>
            <a:lvl8pPr marL="3628190" indent="-241879"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8pPr>
            <a:lvl9pPr marL="4111949" indent="-241879"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9pPr>
          </a:lstStyle>
          <a:p>
            <a:pPr marL="0" marR="0" lvl="0" indent="0" algn="r" defTabSz="949478" rtl="0" eaLnBrk="0" fontAlgn="base" latinLnBrk="0" hangingPunct="0">
              <a:lnSpc>
                <a:spcPct val="100000"/>
              </a:lnSpc>
              <a:spcBef>
                <a:spcPct val="0"/>
              </a:spcBef>
              <a:spcAft>
                <a:spcPct val="0"/>
              </a:spcAft>
              <a:buClrTx/>
              <a:buSzTx/>
              <a:buFontTx/>
              <a:buNone/>
              <a:tabLst/>
              <a:defRPr/>
            </a:pPr>
            <a:fld id="{063D1A5B-C3D8-44A3-BCA2-079ADBB03339}" type="slidenum">
              <a:rPr kumimoji="0" lang="en-US" altLang="en-US" sz="1200" b="0" i="0" u="none" strike="noStrike" kern="1200" cap="none" spc="0" normalizeH="0" baseline="0" noProof="0">
                <a:ln>
                  <a:noFill/>
                </a:ln>
                <a:solidFill>
                  <a:srgbClr val="000000"/>
                </a:solidFill>
                <a:effectLst/>
                <a:uLnTx/>
                <a:uFillTx/>
                <a:latin typeface="Times" panose="02020603060405020304" pitchFamily="18" charset="0"/>
                <a:ea typeface="ＭＳ Ｐゴシック" panose="020B0600070205080204" pitchFamily="34" charset="-128"/>
                <a:cs typeface="+mn-cs"/>
              </a:rPr>
              <a:pPr marL="0" marR="0" lvl="0" indent="0" algn="r" defTabSz="949478"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panose="02020603060405020304" pitchFamily="18" charset="0"/>
              <a:ea typeface="ＭＳ Ｐゴシック" panose="020B0600070205080204" pitchFamily="34" charset="-128"/>
              <a:cs typeface="+mn-cs"/>
            </a:endParaRPr>
          </a:p>
        </p:txBody>
      </p:sp>
      <p:sp>
        <p:nvSpPr>
          <p:cNvPr id="6146" name="Rectangle 2"/>
          <p:cNvSpPr>
            <a:spLocks noGrp="1" noRot="1" noChangeAspect="1" noChangeArrowheads="1" noTextEdit="1"/>
          </p:cNvSpPr>
          <p:nvPr>
            <p:ph type="sldImg"/>
          </p:nvPr>
        </p:nvSpPr>
        <p:spPr>
          <a:xfrm>
            <a:off x="1765300" y="1152525"/>
            <a:ext cx="4157663" cy="3117850"/>
          </a:xfrm>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latin typeface="Times" panose="02020603060405020304" pitchFamily="18" charset="0"/>
                <a:ea typeface="ＭＳ Ｐゴシック" panose="020B0600070205080204" pitchFamily="34" charset="-128"/>
              </a:rPr>
              <a:t>Session for Ethics Week @ St. Paul’s Hospital (Pylypchuk Hall). Contact with Dr. Mary Heilman. </a:t>
            </a:r>
            <a:r>
              <a:rPr lang="en-US" altLang="en-US" dirty="0">
                <a:latin typeface="Times" panose="02020603060405020304" pitchFamily="18" charset="0"/>
                <a:ea typeface="ＭＳ Ｐゴシック" panose="020B0600070205080204" pitchFamily="34" charset="-128"/>
              </a:rPr>
              <a:t>She works with the Emmanuel Health Ethics Committee &amp;  plan our annual W.F. Mitchell Bioethics Seminar</a:t>
            </a:r>
            <a:r>
              <a:rPr lang="en-CA" altLang="en-US" dirty="0">
                <a:latin typeface="Times" panose="02020603060405020304" pitchFamily="18" charset="0"/>
                <a:ea typeface="ＭＳ Ｐゴシック" panose="020B0600070205080204" pitchFamily="34" charset="-128"/>
              </a:rPr>
              <a:t>Part I of 2.</a:t>
            </a:r>
          </a:p>
          <a:p>
            <a:pPr eaLnBrk="1" hangingPunct="1"/>
            <a:r>
              <a:rPr lang="en-CA" altLang="en-US" dirty="0">
                <a:latin typeface="Times" panose="02020603060405020304" pitchFamily="18" charset="0"/>
                <a:ea typeface="ＭＳ Ｐゴシック" panose="020B0600070205080204" pitchFamily="34" charset="-128"/>
              </a:rPr>
              <a:t>45 minutes with 15-minute Q &amp; A.</a:t>
            </a:r>
          </a:p>
          <a:p>
            <a:pPr eaLnBrk="1" hangingPunct="1"/>
            <a:endParaRPr lang="en-CA" altLang="en-US" dirty="0">
              <a:latin typeface="Times" panose="02020603060405020304" pitchFamily="18" charset="0"/>
              <a:ea typeface="ＭＳ Ｐゴシック" panose="020B0600070205080204" pitchFamily="34" charset="-128"/>
            </a:endParaRPr>
          </a:p>
          <a:p>
            <a:pPr eaLnBrk="1" hangingPunct="1"/>
            <a:r>
              <a:rPr lang="en-CA" altLang="en-US" dirty="0">
                <a:latin typeface="Times" panose="02020603060405020304" pitchFamily="18" charset="0"/>
                <a:ea typeface="ＭＳ Ｐゴシック" panose="020B0600070205080204" pitchFamily="34" charset="-128"/>
              </a:rPr>
              <a:t>Focus is on the psychology of unconscious bias &amp; how it can impact the care that healthcare professionals provide.</a:t>
            </a:r>
          </a:p>
          <a:p>
            <a:pPr eaLnBrk="1" hangingPunct="1"/>
            <a:endParaRPr lang="en-CA" altLang="en-US" dirty="0">
              <a:latin typeface="Times" panose="02020603060405020304" pitchFamily="18" charset="0"/>
              <a:ea typeface="ＭＳ Ｐゴシック" panose="020B0600070205080204" pitchFamily="34" charset="-128"/>
            </a:endParaRPr>
          </a:p>
          <a:p>
            <a:pPr eaLnBrk="1" hangingPunct="1"/>
            <a:r>
              <a:rPr lang="en-CA" altLang="en-US" dirty="0">
                <a:latin typeface="Times" panose="02020603060405020304" pitchFamily="18" charset="0"/>
                <a:ea typeface="ＭＳ Ｐゴシック" panose="020B0600070205080204" pitchFamily="34" charset="-128"/>
              </a:rPr>
              <a:t>Below is the description they used for promoting this session.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rPr>
              <a:t>Unconscious Bias: Self-improvement through awareness</a:t>
            </a:r>
            <a:r>
              <a:rPr lang="en-US" sz="1800" dirty="0">
                <a:effectLst/>
                <a:latin typeface="Calibri" panose="020F0502020204030204" pitchFamily="34" charset="0"/>
                <a:ea typeface="Calibri" panose="020F0502020204030204" pitchFamily="34" charset="0"/>
              </a:rPr>
              <a:t>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This session is an introduction to unconscious bias. It is designed to help develop a clear understanding of what unconscious bias is, as well as raise our awareness &amp; become more comfortable in considering our own personal biases. It is intended to help open the door to further discussions about how unconscious bias can negatively impact our decision-making &amp; relationships with others.</a:t>
            </a:r>
          </a:p>
          <a:p>
            <a:pPr eaLnBrk="1" hangingPunct="1"/>
            <a:endParaRPr lang="en-US" altLang="en-US" dirty="0">
              <a:latin typeface="Times" panose="02020603060405020304" pitchFamily="18" charset="0"/>
              <a:ea typeface="ＭＳ Ｐゴシック" panose="020B0600070205080204" pitchFamily="34" charset="-128"/>
            </a:endParaRPr>
          </a:p>
        </p:txBody>
      </p:sp>
      <p:sp>
        <p:nvSpPr>
          <p:cNvPr id="2" name="Date Placeholder 1"/>
          <p:cNvSpPr>
            <a:spLocks noGrp="1"/>
          </p:cNvSpPr>
          <p:nvPr>
            <p:ph type="dt"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919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Again, the responses that come up are not right or wrong.</a:t>
            </a:r>
          </a:p>
          <a:p>
            <a:r>
              <a:rPr lang="en-US" b="1" dirty="0"/>
              <a:t>They are automatic – you can’t eliminate it. They can be shaped by future experiences.</a:t>
            </a:r>
          </a:p>
          <a:p>
            <a:r>
              <a:rPr lang="en-US" b="1" dirty="0"/>
              <a:t>We can bring them to consciousness – “why do I feel …?”</a:t>
            </a:r>
          </a:p>
          <a:p>
            <a:r>
              <a:rPr lang="en-US" b="1" dirty="0"/>
              <a:t>&amp; we can change our behaviour because of it.</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71878-AEB2-435E-845E-DA4CABA16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5992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Slide borrowed from MedEdPortal workshop referenced earlier in these presentation notes.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Ask participants</a:t>
            </a:r>
            <a:r>
              <a:rPr lang="en-US" sz="1200" kern="1200" baseline="0" dirty="0">
                <a:solidFill>
                  <a:schemeClr val="tx1"/>
                </a:solidFill>
                <a:latin typeface="+mn-lt"/>
                <a:ea typeface="+mn-ea"/>
                <a:cs typeface="+mn-cs"/>
              </a:rPr>
              <a:t> to identify what social stereotypes might be at work to explain this disparity. We tend to associate height with leadership. Tall men benefit from advantages throughout their career trajectory that track them into executive positions.</a:t>
            </a:r>
            <a:endParaRPr lang="en-US" sz="1200" kern="1200" dirty="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Source for graph: Gladwell M. </a:t>
            </a:r>
            <a:r>
              <a:rPr lang="en-US" sz="1200" i="1" kern="1200" dirty="0">
                <a:solidFill>
                  <a:schemeClr val="tx1"/>
                </a:solidFill>
                <a:latin typeface="+mn-lt"/>
                <a:ea typeface="+mn-ea"/>
                <a:cs typeface="+mn-cs"/>
              </a:rPr>
              <a:t>Blink: The Power of Thinking Without Thinking. </a:t>
            </a:r>
            <a:r>
              <a:rPr lang="en-US" sz="1200" kern="1200" dirty="0">
                <a:solidFill>
                  <a:schemeClr val="tx1"/>
                </a:solidFill>
                <a:latin typeface="+mn-lt"/>
                <a:ea typeface="+mn-ea"/>
                <a:cs typeface="+mn-cs"/>
              </a:rPr>
              <a:t>New York, NY: Little, Brown and Company; 2005, p. 87.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2951B-445D-4E11-B948-F46A83A317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855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0650" y="925513"/>
            <a:ext cx="3328988" cy="2497137"/>
          </a:xfrm>
        </p:spPr>
      </p:sp>
      <p:sp>
        <p:nvSpPr>
          <p:cNvPr id="3" name="Notes Placeholder 2"/>
          <p:cNvSpPr>
            <a:spLocks noGrp="1"/>
          </p:cNvSpPr>
          <p:nvPr>
            <p:ph type="body" idx="1"/>
          </p:nvPr>
        </p:nvSpPr>
        <p:spPr/>
        <p:txBody>
          <a:bodyPr/>
          <a:lstStyle/>
          <a:p>
            <a:r>
              <a:rPr lang="en-US"/>
              <a:t>An important point is that in reality, these different systems of thinking (System 1 &amp; System 2) work together. Also, it’s not true that error is always due to automatic thinking. It actually functions quite well much of the time. Daniel Kahneman. Mental shortcuts &amp; heuristics allow us to make quick decisions &amp; navigate a complex world.</a:t>
            </a:r>
          </a:p>
          <a:p>
            <a:endParaRPr lang="en-US"/>
          </a:p>
          <a:p>
            <a:r>
              <a:rPr lang="en-US"/>
              <a:t>With some audiences, ask for definitions or functions of these areas of the brain. Amygdala – processes emotions, fight</a:t>
            </a:r>
            <a:r>
              <a:rPr lang="en-US" baseline="0"/>
              <a:t> or flight; Hippocampus – memory formation &amp; recall; Hypothalamus – body temperature &amp; hormone release.  These areas produce impressions &amp; feelings &amp; move the body to respond.  They help us survive.  </a:t>
            </a:r>
            <a:r>
              <a:rPr lang="en-US" b="1" baseline="0"/>
              <a:t>Fast &amp; emotional </a:t>
            </a:r>
            <a:r>
              <a:rPr lang="en-US" baseline="0"/>
              <a:t>part of the brain.</a:t>
            </a:r>
          </a:p>
          <a:p>
            <a:r>
              <a:rPr lang="en-US" baseline="0"/>
              <a:t>Neocortex (or more specifically the prefrontal cortex) is home of higher order brain functioning – cognition, language, sensory perception, spatial reasoning, problem solving. </a:t>
            </a:r>
            <a:r>
              <a:rPr lang="en-US" b="1" baseline="0"/>
              <a:t>Slow &amp; thinking </a:t>
            </a:r>
            <a:r>
              <a:rPr lang="en-US" baseline="0"/>
              <a:t>part of the brain.</a:t>
            </a:r>
          </a:p>
          <a:p>
            <a:r>
              <a:rPr lang="en-US" baseline="0"/>
              <a:t>Pragya Agarwal discusses the role of the amygdala in unconscious bias.</a:t>
            </a:r>
          </a:p>
          <a:p>
            <a:endParaRPr lang="en-US" baseline="0"/>
          </a:p>
          <a:p>
            <a:r>
              <a:rPr lang="en-US" baseline="0"/>
              <a:t>Reinforce the point that it is impossible not to have bias – it is normal, natural, &amp; unstoppable.</a:t>
            </a:r>
          </a:p>
          <a:p>
            <a:r>
              <a:rPr lang="en-CA" baseline="0"/>
              <a:t>It starts early – studies on children as young as 5!</a:t>
            </a:r>
            <a:endParaRPr lang="en-US" baseline="0"/>
          </a:p>
          <a:p>
            <a:r>
              <a:rPr lang="en-CA" baseline="0"/>
              <a:t>Familiar = comfort = safety. We are hard wired to make meaning &amp; seek patterns “cells that fire together, wire together” from Hugh Vasquez webinar.</a:t>
            </a:r>
            <a:endParaRPr lang="en-US"/>
          </a:p>
          <a:p>
            <a:endParaRPr lang="en-US" baseline="0"/>
          </a:p>
          <a:p>
            <a:r>
              <a:rPr lang="en-US" sz="1800">
                <a:latin typeface="Calibri" panose="020F0502020204030204" pitchFamily="34" charset="0"/>
                <a:ea typeface="Calibri" panose="020F0502020204030204" pitchFamily="34" charset="0"/>
              </a:rPr>
              <a:t>**Phelps, E. A., O'Connor, K. J., Cunningham, W. A., </a:t>
            </a:r>
            <a:r>
              <a:rPr lang="en-US" sz="1800" err="1">
                <a:latin typeface="Calibri" panose="020F0502020204030204" pitchFamily="34" charset="0"/>
                <a:ea typeface="Calibri" panose="020F0502020204030204" pitchFamily="34" charset="0"/>
              </a:rPr>
              <a:t>Funayama</a:t>
            </a:r>
            <a:r>
              <a:rPr lang="en-US" sz="1800">
                <a:latin typeface="Calibri" panose="020F0502020204030204" pitchFamily="34" charset="0"/>
                <a:ea typeface="Calibri" panose="020F0502020204030204" pitchFamily="34" charset="0"/>
              </a:rPr>
              <a:t>, E. S., </a:t>
            </a:r>
            <a:r>
              <a:rPr lang="en-US" sz="1800" err="1">
                <a:latin typeface="Calibri" panose="020F0502020204030204" pitchFamily="34" charset="0"/>
                <a:ea typeface="Calibri" panose="020F0502020204030204" pitchFamily="34" charset="0"/>
              </a:rPr>
              <a:t>Gatenby</a:t>
            </a:r>
            <a:r>
              <a:rPr lang="en-US" sz="1800">
                <a:latin typeface="Calibri" panose="020F0502020204030204" pitchFamily="34" charset="0"/>
                <a:ea typeface="Calibri" panose="020F0502020204030204" pitchFamily="34" charset="0"/>
              </a:rPr>
              <a:t>, J. C., Gore, J. C., &amp; Banaji, M. R. (2000). Performance on indirect measures of race evaluation predicts amygdala activation. </a:t>
            </a:r>
            <a:r>
              <a:rPr lang="en-US" sz="1800" i="1">
                <a:latin typeface="Calibri" panose="020F0502020204030204" pitchFamily="34" charset="0"/>
                <a:ea typeface="Calibri" panose="020F0502020204030204" pitchFamily="34" charset="0"/>
              </a:rPr>
              <a:t>Journal of cognitive neuroscience</a:t>
            </a:r>
            <a:r>
              <a:rPr lang="en-US" sz="1800">
                <a:latin typeface="Calibri" panose="020F0502020204030204" pitchFamily="34" charset="0"/>
                <a:ea typeface="Calibri" panose="020F0502020204030204" pitchFamily="34" charset="0"/>
              </a:rPr>
              <a:t>, </a:t>
            </a:r>
            <a:r>
              <a:rPr lang="en-US" sz="1800" i="1">
                <a:latin typeface="Calibri" panose="020F0502020204030204" pitchFamily="34" charset="0"/>
                <a:ea typeface="Calibri" panose="020F0502020204030204" pitchFamily="34" charset="0"/>
              </a:rPr>
              <a:t>12</a:t>
            </a:r>
            <a:r>
              <a:rPr lang="en-US" sz="1800">
                <a:latin typeface="Calibri" panose="020F0502020204030204" pitchFamily="34" charset="0"/>
                <a:ea typeface="Calibri" panose="020F0502020204030204" pitchFamily="34" charset="0"/>
              </a:rPr>
              <a:t>(5), 729-738.  Study looked at evaluations &amp; representations of social groups &amp; how they differ – black/white. Great study to support the following; amygdala response (&amp; eyeblink startle response) is connected to measures of unconscious bias (IAT); in contrast there is no connection between physical responses (amygdala &amp; eyeblink startle response) &amp; direct or conscious white/black racial bias (used the Modern Racism Scale); the variability in response is (at least somewhat) a “result of culturally acquired knowledge about social groups filtered through individual experiences.”</a:t>
            </a:r>
            <a:endParaRPr lang="en-US" baseline="0"/>
          </a:p>
          <a:p>
            <a:endParaRPr lang="en-US" baseline="0"/>
          </a:p>
          <a:p>
            <a:pPr algn="l"/>
            <a:r>
              <a:rPr lang="en-US" b="0" i="0">
                <a:solidFill>
                  <a:srgbClr val="000000"/>
                </a:solidFill>
                <a:effectLst/>
                <a:latin typeface="ff4"/>
              </a:rPr>
              <a:t>In humans, the amygdala's role extends beyond fear conditioning to the expression of learned emotional responses that have been acquired without direct aversive experience (</a:t>
            </a:r>
            <a:r>
              <a:rPr lang="en-US" b="0" i="0" err="1">
                <a:solidFill>
                  <a:srgbClr val="000000"/>
                </a:solidFill>
                <a:effectLst/>
                <a:latin typeface="ff4"/>
              </a:rPr>
              <a:t>Funayama</a:t>
            </a:r>
            <a:r>
              <a:rPr lang="en-US" b="0" i="0">
                <a:solidFill>
                  <a:srgbClr val="000000"/>
                </a:solidFill>
                <a:effectLst/>
                <a:latin typeface="ff4"/>
              </a:rPr>
              <a:t>, </a:t>
            </a:r>
            <a:r>
              <a:rPr lang="en-US" b="0" i="0" err="1">
                <a:solidFill>
                  <a:srgbClr val="000000"/>
                </a:solidFill>
                <a:effectLst/>
                <a:latin typeface="ff4"/>
              </a:rPr>
              <a:t>Grillon</a:t>
            </a:r>
            <a:r>
              <a:rPr lang="en-US" b="0" i="0">
                <a:solidFill>
                  <a:srgbClr val="000000"/>
                </a:solidFill>
                <a:effectLst/>
                <a:latin typeface="ff4"/>
              </a:rPr>
              <a:t>, Davis, &amp; Phelps, in press; Phelps, </a:t>
            </a:r>
            <a:r>
              <a:rPr lang="en-US" b="0" i="0" err="1">
                <a:solidFill>
                  <a:srgbClr val="000000"/>
                </a:solidFill>
                <a:effectLst/>
                <a:latin typeface="ff4"/>
              </a:rPr>
              <a:t>LaBar</a:t>
            </a:r>
            <a:r>
              <a:rPr lang="en-US" b="0" i="0">
                <a:solidFill>
                  <a:srgbClr val="000000"/>
                </a:solidFill>
                <a:effectLst/>
                <a:latin typeface="ff4"/>
              </a:rPr>
              <a:t>, et al., 1998).  The amygdala is necessary for learning responses to social and emotional signals.</a:t>
            </a:r>
          </a:p>
          <a:p>
            <a:endParaRPr lang="en-US"/>
          </a:p>
        </p:txBody>
      </p:sp>
      <p:sp>
        <p:nvSpPr>
          <p:cNvPr id="4" name="Date Placeholder 3"/>
          <p:cNvSpPr>
            <a:spLocks noGrp="1"/>
          </p:cNvSpPr>
          <p:nvPr>
            <p:ph type="dt"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777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7763"/>
            <a:ext cx="4137025" cy="3101975"/>
          </a:xfrm>
        </p:spPr>
      </p:sp>
      <p:sp>
        <p:nvSpPr>
          <p:cNvPr id="3" name="Notes Placeholder 2"/>
          <p:cNvSpPr>
            <a:spLocks noGrp="1"/>
          </p:cNvSpPr>
          <p:nvPr>
            <p:ph type="body" idx="1"/>
          </p:nvPr>
        </p:nvSpPr>
        <p:spPr/>
        <p:txBody>
          <a:bodyPr/>
          <a:lstStyle/>
          <a:p>
            <a:pPr defTabSz="931774">
              <a:defRPr/>
            </a:pPr>
            <a:r>
              <a:rPr lang="en-US"/>
              <a:t>Mental shortcuts &amp; heuristics allow us to make quick decisions &amp; navigate a complex world. Our brains do a lot at the unconscious level.</a:t>
            </a:r>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A471878-AEB2-435E-845E-DA4CABA16B6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596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9163" y="1025525"/>
            <a:ext cx="3687762" cy="2765425"/>
          </a:xfrm>
        </p:spPr>
      </p:sp>
      <p:sp>
        <p:nvSpPr>
          <p:cNvPr id="3" name="Notes Placeholder 2"/>
          <p:cNvSpPr>
            <a:spLocks noGrp="1"/>
          </p:cNvSpPr>
          <p:nvPr>
            <p:ph type="body" idx="1"/>
          </p:nvPr>
        </p:nvSpPr>
        <p:spPr/>
        <p:txBody>
          <a:bodyPr/>
          <a:lstStyle/>
          <a:p>
            <a:r>
              <a:rPr lang="en-US"/>
              <a:t>Some specific examples will follow on next few slides in part 2. Ask them to start thinking about their own for part 2 – exploring our own biases.</a:t>
            </a:r>
          </a:p>
          <a:p>
            <a:r>
              <a:rPr lang="en-US"/>
              <a:t>Much overlap with these.</a:t>
            </a:r>
          </a:p>
          <a:p>
            <a:endParaRPr lang="en-US"/>
          </a:p>
        </p:txBody>
      </p:sp>
      <p:sp>
        <p:nvSpPr>
          <p:cNvPr id="4" name="Date Placeholder 3"/>
          <p:cNvSpPr>
            <a:spLocks noGrp="1"/>
          </p:cNvSpPr>
          <p:nvPr>
            <p:ph type="dt"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737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6088" y="1136650"/>
            <a:ext cx="4086225" cy="3063875"/>
          </a:xfrm>
        </p:spPr>
      </p:sp>
      <p:sp>
        <p:nvSpPr>
          <p:cNvPr id="3" name="Notes Placeholder 2"/>
          <p:cNvSpPr>
            <a:spLocks noGrp="1"/>
          </p:cNvSpPr>
          <p:nvPr>
            <p:ph type="body" idx="1"/>
          </p:nvPr>
        </p:nvSpPr>
        <p:spPr/>
        <p:txBody>
          <a:bodyPr/>
          <a:lstStyle/>
          <a:p>
            <a:r>
              <a:rPr lang="en-US"/>
              <a:t>2 ½ minute video (can start a few seconds in) of Howard Ross telling his story about implicit bias; </a:t>
            </a:r>
            <a:r>
              <a:rPr lang="en-US" u="sng">
                <a:hlinkClick r:id="rId3"/>
              </a:rPr>
              <a:t>https://www.youtube.com/watch?v=KVp9xCmDqPs</a:t>
            </a:r>
            <a:r>
              <a:rPr lang="en-US"/>
              <a:t> </a:t>
            </a:r>
          </a:p>
          <a:p>
            <a:r>
              <a:rPr lang="en-CA"/>
              <a:t>First a Howard Ross example; then some examples from my life; then small group breakouts to discuss.</a:t>
            </a:r>
          </a:p>
          <a:p>
            <a:r>
              <a:rPr lang="en-CA"/>
              <a:t>Ask group to start thinking about things in their experiences, culture(s), &amp; context(s) that might influence their own biases.</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A471878-AEB2-435E-845E-DA4CABA16B6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439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6088" y="1136650"/>
            <a:ext cx="4086225" cy="3063875"/>
          </a:xfrm>
        </p:spPr>
      </p:sp>
      <p:sp>
        <p:nvSpPr>
          <p:cNvPr id="3" name="Notes Placeholder 2"/>
          <p:cNvSpPr>
            <a:spLocks noGrp="1"/>
          </p:cNvSpPr>
          <p:nvPr>
            <p:ph type="body" idx="1"/>
          </p:nvPr>
        </p:nvSpPr>
        <p:spPr/>
        <p:txBody>
          <a:bodyPr/>
          <a:lstStyle/>
          <a:p>
            <a:r>
              <a:rPr lang="en-CA"/>
              <a:t>Ask group to start thinking about things in their experiences, culture(s), &amp; context(s) that might influence their own biases.</a:t>
            </a:r>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6CD3415-CA50-4641-AD40-D1A3B964126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10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7763"/>
            <a:ext cx="4137025" cy="3101975"/>
          </a:xfrm>
        </p:spPr>
      </p:sp>
      <p:sp>
        <p:nvSpPr>
          <p:cNvPr id="3" name="Notes Placeholder 2"/>
          <p:cNvSpPr>
            <a:spLocks noGrp="1"/>
          </p:cNvSpPr>
          <p:nvPr>
            <p:ph type="body" idx="1"/>
          </p:nvPr>
        </p:nvSpPr>
        <p:spPr/>
        <p:txBody>
          <a:bodyPr/>
          <a:lstStyle/>
          <a:p>
            <a:r>
              <a:rPr lang="en-US"/>
              <a:t>All the above induce automatic reactions to experienced drivers if familiar with them. Example of unconscious biases being helpful in keeping us safe.</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13072D9-8FA5-4D5A-9FCC-5D279B7F3CE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661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7763"/>
            <a:ext cx="4137025" cy="3101975"/>
          </a:xfrm>
        </p:spPr>
      </p:sp>
      <p:sp>
        <p:nvSpPr>
          <p:cNvPr id="3" name="Notes Placeholder 2"/>
          <p:cNvSpPr>
            <a:spLocks noGrp="1"/>
          </p:cNvSpPr>
          <p:nvPr>
            <p:ph type="body" idx="1"/>
          </p:nvPr>
        </p:nvSpPr>
        <p:spPr/>
        <p:txBody>
          <a:bodyPr/>
          <a:lstStyle/>
          <a:p>
            <a:r>
              <a:rPr lang="en-CA"/>
              <a:t>Bible, Jungle Book, Snakes on a Plane – all shaped my feelings</a:t>
            </a:r>
            <a:r>
              <a:rPr lang="en-CA" baseline="0"/>
              <a:t> about snakes.</a:t>
            </a:r>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A471878-AEB2-435E-845E-DA4CABA16B6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650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7763"/>
            <a:ext cx="4137025" cy="3101975"/>
          </a:xfrm>
        </p:spPr>
      </p:sp>
      <p:sp>
        <p:nvSpPr>
          <p:cNvPr id="3" name="Notes Placeholder 2"/>
          <p:cNvSpPr>
            <a:spLocks noGrp="1"/>
          </p:cNvSpPr>
          <p:nvPr>
            <p:ph type="body" idx="1"/>
          </p:nvPr>
        </p:nvSpPr>
        <p:spPr/>
        <p:txBody>
          <a:bodyPr/>
          <a:lstStyle/>
          <a:p>
            <a:r>
              <a:rPr lang="en-US"/>
              <a:t>Donovan, K. M., &amp; </a:t>
            </a:r>
            <a:r>
              <a:rPr lang="en-US" err="1"/>
              <a:t>Klahm</a:t>
            </a:r>
            <a:r>
              <a:rPr lang="en-US"/>
              <a:t> IV, C. F. (2015). The role of entertainment media in perceptions of police use of force. </a:t>
            </a:r>
            <a:r>
              <a:rPr lang="en-US" i="1"/>
              <a:t>Criminal Justice and Behavior</a:t>
            </a:r>
            <a:r>
              <a:rPr lang="en-US"/>
              <a:t>, </a:t>
            </a:r>
            <a:r>
              <a:rPr lang="en-US" i="1"/>
              <a:t>42</a:t>
            </a:r>
            <a:r>
              <a:rPr lang="en-US"/>
              <a:t>(12), 1261-1281.</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A471878-AEB2-435E-845E-DA4CABA16B6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361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7763"/>
            <a:ext cx="4137025" cy="3101975"/>
          </a:xfrm>
        </p:spPr>
      </p:sp>
      <p:sp>
        <p:nvSpPr>
          <p:cNvPr id="3" name="Notes Placeholder 2"/>
          <p:cNvSpPr>
            <a:spLocks noGrp="1"/>
          </p:cNvSpPr>
          <p:nvPr>
            <p:ph type="body" idx="1"/>
          </p:nvPr>
        </p:nvSpPr>
        <p:spPr/>
        <p:txBody>
          <a:bodyPr/>
          <a:lstStyle/>
          <a:p>
            <a:r>
              <a:rPr lang="en-CA" dirty="0"/>
              <a:t>Goal is to embrace our biases, understand them, &amp; have discussions</a:t>
            </a:r>
            <a:r>
              <a:rPr lang="en-CA" baseline="0" dirty="0"/>
              <a:t> about them.</a:t>
            </a:r>
          </a:p>
          <a:p>
            <a:r>
              <a:rPr lang="en-CA" baseline="0" dirty="0"/>
              <a:t>This is not about blame or guilt. It’s about understanding, awareness, &amp; improvement. It should be informative, interesting, &amp; fun.</a:t>
            </a:r>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A471878-AEB2-435E-845E-DA4CABA16B6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39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7650" y="1130300"/>
            <a:ext cx="4067175" cy="3049588"/>
          </a:xfrm>
        </p:spPr>
      </p:sp>
      <p:sp>
        <p:nvSpPr>
          <p:cNvPr id="3" name="Notes Placeholder 2"/>
          <p:cNvSpPr>
            <a:spLocks noGrp="1"/>
          </p:cNvSpPr>
          <p:nvPr>
            <p:ph type="body" idx="1"/>
          </p:nvPr>
        </p:nvSpPr>
        <p:spPr/>
        <p:txBody>
          <a:bodyPr/>
          <a:lstStyle/>
          <a:p>
            <a:r>
              <a:rPr lang="en-US"/>
              <a:t>Because I read comics a lot, I’ll use a few examples of stereotypes perpetuated in comics.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F5661-A89C-4E9A-A706-D4EC0574F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143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7763"/>
            <a:ext cx="4137025" cy="3101975"/>
          </a:xfrm>
        </p:spPr>
      </p:sp>
      <p:sp>
        <p:nvSpPr>
          <p:cNvPr id="3" name="Notes Placeholder 2"/>
          <p:cNvSpPr>
            <a:spLocks noGrp="1"/>
          </p:cNvSpPr>
          <p:nvPr>
            <p:ph type="body" idx="1"/>
          </p:nvPr>
        </p:nvSpPr>
        <p:spPr/>
        <p:txBody>
          <a:bodyPr/>
          <a:lstStyle/>
          <a:p>
            <a:r>
              <a:rPr lang="en-US"/>
              <a:t>Ask if they can identify what stereotype is being perpetuated in each comic.</a:t>
            </a:r>
          </a:p>
          <a:p>
            <a:endParaRPr lang="en-US"/>
          </a:p>
          <a:p>
            <a:r>
              <a:rPr lang="en-US"/>
              <a:t>Personal example to share.  At Lesbihonest Fringe play, Saskatoon, 2022, Laura Piccinin discussed the awkwardness of being on a date with another woman when you both use the bathroom at the same time (“are we still on a date in here? Which stall do I pick? Close to her or far away?”).  In my heteronormative world, I never considered that dating dynamic.</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A471878-AEB2-435E-845E-DA4CABA16B6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35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7763"/>
            <a:ext cx="4137025" cy="3101975"/>
          </a:xfrm>
        </p:spPr>
      </p:sp>
      <p:sp>
        <p:nvSpPr>
          <p:cNvPr id="3" name="Notes Placeholder 2"/>
          <p:cNvSpPr>
            <a:spLocks noGrp="1"/>
          </p:cNvSpPr>
          <p:nvPr>
            <p:ph type="body" idx="1"/>
          </p:nvPr>
        </p:nvSpPr>
        <p:spPr/>
        <p:txBody>
          <a:bodyPr/>
          <a:lstStyle/>
          <a:p>
            <a:r>
              <a:rPr lang="en-US"/>
              <a:t>My cutest example of gender stereotypes – squirrel calendar photo from September 2022.</a:t>
            </a:r>
          </a:p>
          <a:p>
            <a:r>
              <a:rPr lang="en-US"/>
              <a:t>On the lighter side, at least he’s not “Professor” or “Doctor” Peanut.  &amp; she’s not Mrs. Peanut.</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A471878-AEB2-435E-845E-DA4CABA16B6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955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7763"/>
            <a:ext cx="4137025" cy="3101975"/>
          </a:xfrm>
        </p:spPr>
      </p:sp>
      <p:sp>
        <p:nvSpPr>
          <p:cNvPr id="3" name="Notes Placeholder 2"/>
          <p:cNvSpPr>
            <a:spLocks noGrp="1"/>
          </p:cNvSpPr>
          <p:nvPr>
            <p:ph type="body" idx="1"/>
          </p:nvPr>
        </p:nvSpPr>
        <p:spPr/>
        <p:txBody>
          <a:bodyPr/>
          <a:lstStyle/>
          <a:p>
            <a:r>
              <a:rPr lang="en-CA"/>
              <a:t>Handshake as greeting is a common (pre-COVID) Western cultural expectation.  Remember a bias is an association.</a:t>
            </a:r>
          </a:p>
          <a:p>
            <a:r>
              <a:rPr lang="en-CA"/>
              <a:t>Other common Western cultural biases are around importance of time &amp; written history.</a:t>
            </a:r>
          </a:p>
          <a:p>
            <a:endParaRPr lang="en-CA"/>
          </a:p>
          <a:p>
            <a:r>
              <a:rPr lang="en-CA"/>
              <a:t>Personal example: When the Pope visited in Canada in 2022 to apologize for harms to Indigenous people, among many things that many people were unhappy with, one that I hadn’t considered – Catholics believe in apologies &amp; forgiveness as a standard way of correcting a wrong.  I grew up Catholic &amp; had this same assumption – not considering that some cultures may have very different belief systems (&amp; in fact do of course).  </a:t>
            </a:r>
          </a:p>
          <a:p>
            <a:r>
              <a:rPr lang="en-CA"/>
              <a:t>For a full description of this, see “Sometimes, the word sorry is not enough”, Allison Hanes, Montreal. https://montrealgazette.com/opinion/columnists/allison-hanes-sometimes-the-word-sorry-is-not-enough.</a:t>
            </a:r>
          </a:p>
          <a:p>
            <a:r>
              <a:rPr lang="en-CA"/>
              <a:t>Some languages have no word for “sorry”. Acts of repentance needs to produce a tangible act in order for an apology of value. To some, the Pope’s apology was “one-sided, is offered on the ‘perpetrators’’ terms, puts the onus on Indigenous people to heal &amp; is rooted in the Catholic doctrine of granting forgiveness when requested.” </a:t>
            </a:r>
            <a:r>
              <a:rPr lang="en-CA" err="1"/>
              <a:t>Wahehshon</a:t>
            </a:r>
            <a:r>
              <a:rPr lang="en-CA"/>
              <a:t> </a:t>
            </a:r>
            <a:r>
              <a:rPr lang="en-CA" err="1"/>
              <a:t>Whitebean</a:t>
            </a:r>
            <a:r>
              <a:rPr lang="en-CA"/>
              <a:t> (Mohawk) said “in our language, we do not have a word for sorry … culturally, we’re taught we have to make our wrongs right. You have to do everything in your power to make everything right when there’s a wrong.” For many, words alone are insufficient to make up for these atrocities; words must be followed up with action.</a:t>
            </a:r>
          </a:p>
          <a:p>
            <a:endParaRPr lang="en-CA"/>
          </a:p>
          <a:p>
            <a:r>
              <a:rPr lang="en-US" b="0" i="0">
                <a:solidFill>
                  <a:srgbClr val="222222"/>
                </a:solidFill>
                <a:effectLst/>
                <a:latin typeface="Arial" panose="020B0604020202020204" pitchFamily="34" charset="0"/>
              </a:rPr>
              <a:t>Cuddy, A. J., Wolf, E. B., Glick, P., Crotty, S., Chong, J., &amp; Norton, M. I. (2015). Men as cultural ideals: Cultural values moderate gender stereotype content. </a:t>
            </a:r>
            <a:r>
              <a:rPr lang="en-US" b="0" i="1">
                <a:solidFill>
                  <a:srgbClr val="222222"/>
                </a:solidFill>
                <a:effectLst/>
                <a:latin typeface="Arial" panose="020B0604020202020204" pitchFamily="34" charset="0"/>
              </a:rPr>
              <a:t>Journal of personality and social psychology</a:t>
            </a:r>
            <a:r>
              <a:rPr lang="en-US" b="0" i="0">
                <a:solidFill>
                  <a:srgbClr val="222222"/>
                </a:solidFill>
                <a:effectLst/>
                <a:latin typeface="Arial" panose="020B0604020202020204" pitchFamily="34" charset="0"/>
              </a:rPr>
              <a:t>, </a:t>
            </a:r>
            <a:r>
              <a:rPr lang="en-US" b="0" i="1">
                <a:solidFill>
                  <a:srgbClr val="222222"/>
                </a:solidFill>
                <a:effectLst/>
                <a:latin typeface="Arial" panose="020B0604020202020204" pitchFamily="34" charset="0"/>
              </a:rPr>
              <a:t>109</a:t>
            </a:r>
            <a:r>
              <a:rPr lang="en-US" b="0" i="0">
                <a:solidFill>
                  <a:srgbClr val="222222"/>
                </a:solidFill>
                <a:effectLst/>
                <a:latin typeface="Arial" panose="020B0604020202020204" pitchFamily="34" charset="0"/>
              </a:rPr>
              <a:t>(4), 622.  Stereotypes are not universal &amp; are moderated by cultural values. For example, in South Korea, a highly collectivistic nation, people associate men as more communal than women – still patriarchal.</a:t>
            </a:r>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A471878-AEB2-435E-845E-DA4CABA16B6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742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7650" y="1130300"/>
            <a:ext cx="4067175" cy="3049588"/>
          </a:xfrm>
        </p:spPr>
      </p:sp>
      <p:sp>
        <p:nvSpPr>
          <p:cNvPr id="3" name="Notes Placeholder 2"/>
          <p:cNvSpPr>
            <a:spLocks noGrp="1"/>
          </p:cNvSpPr>
          <p:nvPr>
            <p:ph type="body" idx="1"/>
          </p:nvPr>
        </p:nvSpPr>
        <p:spPr/>
        <p:txBody>
          <a:bodyPr/>
          <a:lstStyle/>
          <a:p>
            <a:r>
              <a:rPr lang="en-US"/>
              <a:t>Definition – patterns of interactions among relatives, their roles &amp; relationships, &amp; the various factors that shape their interactions.</a:t>
            </a:r>
          </a:p>
          <a:p>
            <a:r>
              <a:rPr lang="en-US"/>
              <a:t>Main point – different doesn’t mean better or worse.</a:t>
            </a:r>
          </a:p>
          <a:p>
            <a:r>
              <a:rPr lang="en-US"/>
              <a:t>Article about different family dynamics &amp; the danger of making assumptions.</a:t>
            </a:r>
          </a:p>
          <a:p>
            <a:r>
              <a:rPr lang="en-US"/>
              <a:t>https://www.dimensionsofculture.com/2010/11/culture-and-family-dynamics/#:~:text=In%20western%20cultures%2C%20and%20particularly,of%20parents%20and%20their%20children.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F5661-A89C-4E9A-A706-D4EC0574F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102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7763"/>
            <a:ext cx="4137025" cy="3101975"/>
          </a:xfrm>
        </p:spPr>
      </p:sp>
      <p:sp>
        <p:nvSpPr>
          <p:cNvPr id="3" name="Notes Placeholder 2"/>
          <p:cNvSpPr>
            <a:spLocks noGrp="1"/>
          </p:cNvSpPr>
          <p:nvPr>
            <p:ph type="body" idx="1"/>
          </p:nvPr>
        </p:nvSpPr>
        <p:spPr/>
        <p:txBody>
          <a:bodyPr/>
          <a:lstStyle/>
          <a:p>
            <a:r>
              <a:rPr lang="en-CA" dirty="0"/>
              <a:t>If this looks cool to you …</a:t>
            </a:r>
          </a:p>
          <a:p>
            <a:r>
              <a:rPr lang="en-CA" dirty="0"/>
              <a:t>Subcultures can be based on any number of things like music, hobbies, religion, ethnicity, sports, theatre, etc.</a:t>
            </a:r>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260607F-F173-4E1A-A2A1-8F5ADCAF342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930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7763"/>
            <a:ext cx="4137025" cy="3101975"/>
          </a:xfrm>
        </p:spPr>
      </p:sp>
      <p:sp>
        <p:nvSpPr>
          <p:cNvPr id="3" name="Notes Placeholder 2"/>
          <p:cNvSpPr>
            <a:spLocks noGrp="1"/>
          </p:cNvSpPr>
          <p:nvPr>
            <p:ph type="body" idx="1"/>
          </p:nvPr>
        </p:nvSpPr>
        <p:spPr/>
        <p:txBody>
          <a:bodyPr/>
          <a:lstStyle/>
          <a:p>
            <a:r>
              <a:rPr lang="en-CA"/>
              <a:t>Food, language, clothing,</a:t>
            </a:r>
            <a:r>
              <a:rPr lang="en-CA" baseline="0"/>
              <a:t> customs, etc. that differ among cultural groups.  Broad (ex: Western or Eastern) or sub cultures (ex; music, hobby, etc.)</a:t>
            </a:r>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A471878-AEB2-435E-845E-DA4CABA16B6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04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7763"/>
            <a:ext cx="4137025" cy="3101975"/>
          </a:xfrm>
        </p:spPr>
      </p:sp>
      <p:sp>
        <p:nvSpPr>
          <p:cNvPr id="3" name="Notes Placeholder 2"/>
          <p:cNvSpPr>
            <a:spLocks noGrp="1"/>
          </p:cNvSpPr>
          <p:nvPr>
            <p:ph type="body" idx="1"/>
          </p:nvPr>
        </p:nvSpPr>
        <p:spPr/>
        <p:txBody>
          <a:bodyPr/>
          <a:lstStyle/>
          <a:p>
            <a:r>
              <a:rPr lang="en-CA"/>
              <a:t>Could show this short video clip for humour - another example of context. Start at 12 seconds – it’s about a minute</a:t>
            </a:r>
            <a:r>
              <a:rPr lang="en-CA" baseline="0"/>
              <a:t> long.  Shows what happens when football culture &amp; office culture mix.</a:t>
            </a:r>
            <a:endParaRPr lang="en-US"/>
          </a:p>
          <a:p>
            <a:pPr defTabSz="931774">
              <a:defRPr/>
            </a:pPr>
            <a:r>
              <a:rPr lang="en-US" b="0" i="0">
                <a:effectLst/>
                <a:latin typeface="Roboto"/>
              </a:rPr>
              <a:t>Office Linebacker Terry Tate Funniest Superbowl Commercial; </a:t>
            </a:r>
            <a:r>
              <a:rPr lang="en-US"/>
              <a:t>https://www.youtube.com/watch?v=LrzvcsjJIG4</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A471878-AEB2-435E-845E-DA4CABA16B6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390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7763"/>
            <a:ext cx="4137025" cy="3101975"/>
          </a:xfrm>
        </p:spPr>
      </p:sp>
      <p:sp>
        <p:nvSpPr>
          <p:cNvPr id="3" name="Notes Placeholder 2"/>
          <p:cNvSpPr>
            <a:spLocks noGrp="1"/>
          </p:cNvSpPr>
          <p:nvPr>
            <p:ph type="body" idx="1"/>
          </p:nvPr>
        </p:nvSpPr>
        <p:spPr/>
        <p:txBody>
          <a:bodyPr/>
          <a:lstStyle/>
          <a:p>
            <a:r>
              <a:rPr lang="en-CA"/>
              <a:t>New example of context - &amp; also culture &amp; experience.</a:t>
            </a:r>
          </a:p>
          <a:p>
            <a:r>
              <a:rPr lang="en-CA"/>
              <a:t>Saskatoon’s 1</a:t>
            </a:r>
            <a:r>
              <a:rPr lang="en-CA" baseline="30000"/>
              <a:t>st</a:t>
            </a:r>
            <a:r>
              <a:rPr lang="en-CA"/>
              <a:t> men’s &amp; women’s licensed beverage room – 1</a:t>
            </a:r>
            <a:r>
              <a:rPr lang="en-CA" baseline="30000"/>
              <a:t>st</a:t>
            </a:r>
            <a:r>
              <a:rPr lang="en-CA"/>
              <a:t> time women could drink in a Saskatoon bar.</a:t>
            </a:r>
          </a:p>
          <a:p>
            <a:r>
              <a:rPr lang="en-CA"/>
              <a:t>“</a:t>
            </a:r>
            <a:r>
              <a:rPr lang="en-US"/>
              <a:t>On April 1, 1959, the Liquor Licensing Act was passed by the provincial legislature. It established a process of local options votes whereby licensed dining rooms, cocktail bars and beverage rooms could be established in Saskatchewan communities. Women were allowed into these new liquor outlets.”</a:t>
            </a:r>
          </a:p>
          <a:p>
            <a:r>
              <a:rPr lang="en-US"/>
              <a:t>“On May 25, 1972 the Warman Hotel and the </a:t>
            </a:r>
            <a:r>
              <a:rPr lang="en-US" err="1"/>
              <a:t>Marchwell</a:t>
            </a:r>
            <a:r>
              <a:rPr lang="en-US"/>
              <a:t> Hotel were the last two beer </a:t>
            </a:r>
            <a:r>
              <a:rPr lang="en-US" err="1"/>
              <a:t>parlours</a:t>
            </a:r>
            <a:r>
              <a:rPr lang="en-US"/>
              <a:t> in Saskatchewan that did not allow women to drink in their premises. Residents had consistently voted against mixed drinking in local option votes. Amendments to provincial liquor laws in 1972 changed the status of beer </a:t>
            </a:r>
            <a:r>
              <a:rPr lang="en-US" err="1"/>
              <a:t>parlours</a:t>
            </a:r>
            <a:r>
              <a:rPr lang="en-US"/>
              <a:t> and Vic Lynn, proprietor of the Warman Hotel, could finally take down the “Men Only” sign.”</a:t>
            </a:r>
          </a:p>
          <a:p>
            <a:r>
              <a:rPr lang="en-US"/>
              <a:t>https://www.sasktoday.ca/north/opinion/ladies-and-escorts-women-allowed-in-bars-in-the-1960s-4126158</a:t>
            </a:r>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A471878-AEB2-435E-845E-DA4CABA16B6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973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7763"/>
            <a:ext cx="4137025" cy="3101975"/>
          </a:xfrm>
        </p:spPr>
      </p:sp>
      <p:sp>
        <p:nvSpPr>
          <p:cNvPr id="3" name="Notes Placeholder 2"/>
          <p:cNvSpPr>
            <a:spLocks noGrp="1"/>
          </p:cNvSpPr>
          <p:nvPr>
            <p:ph type="body" idx="1"/>
          </p:nvPr>
        </p:nvSpPr>
        <p:spPr/>
        <p:txBody>
          <a:bodyPr/>
          <a:lstStyle/>
          <a:p>
            <a:pPr defTabSz="931774">
              <a:defRPr/>
            </a:pPr>
            <a:r>
              <a:rPr lang="en-CA"/>
              <a:t>This “pie bias” may come from any or all 3 of our categories.</a:t>
            </a:r>
          </a:p>
          <a:p>
            <a:pPr defTabSz="931774">
              <a:defRPr/>
            </a:pPr>
            <a:r>
              <a:rPr lang="en-US" baseline="0"/>
              <a:t>A lighter study to illustrate unconscious bias’s influence of in-store music on wine selection.  When French music was played, more French wine was purchased.  When German music, more German wine. 2 week study, music alternated day to day.  Customers were unaware of the effect.</a:t>
            </a:r>
            <a:endParaRPr lang="en-US"/>
          </a:p>
          <a:p>
            <a:pPr defTabSz="931774">
              <a:defRPr/>
            </a:pP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7A71CFF-5464-4018-92EE-706850FBFE3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559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7650" y="1130300"/>
            <a:ext cx="4067175" cy="3049588"/>
          </a:xfrm>
        </p:spPr>
      </p:sp>
      <p:sp>
        <p:nvSpPr>
          <p:cNvPr id="3" name="Notes Placeholder 2"/>
          <p:cNvSpPr>
            <a:spLocks noGrp="1"/>
          </p:cNvSpPr>
          <p:nvPr>
            <p:ph type="body" idx="1"/>
          </p:nvPr>
        </p:nvSpPr>
        <p:spPr/>
        <p:txBody>
          <a:bodyPr/>
          <a:lstStyle/>
          <a:p>
            <a:r>
              <a:rPr lang="en-US"/>
              <a:t>Important for patient care &amp; also for other aspects of our lives.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997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7763"/>
            <a:ext cx="4137025" cy="3101975"/>
          </a:xfrm>
        </p:spPr>
      </p:sp>
      <p:sp>
        <p:nvSpPr>
          <p:cNvPr id="3" name="Notes Placeholder 2"/>
          <p:cNvSpPr>
            <a:spLocks noGrp="1"/>
          </p:cNvSpPr>
          <p:nvPr>
            <p:ph type="body" idx="1"/>
          </p:nvPr>
        </p:nvSpPr>
        <p:spPr/>
        <p:txBody>
          <a:bodyPr/>
          <a:lstStyle/>
          <a:p>
            <a:pPr defTabSz="931774">
              <a:defRPr/>
            </a:pPr>
            <a:r>
              <a:rPr lang="en-US" baseline="0"/>
              <a:t>A lighter study to illustrate unconscious bias’s influence of in-store music on wine selection.  When French music was played, more French wine was purchased.  When German music, more German wine. About ¾ of customers bought the wine from the same country as the music. 2-week study, music alternated day to day.  Customers were unaware of the effect.</a:t>
            </a:r>
          </a:p>
          <a:p>
            <a:pPr defTabSz="931774">
              <a:defRPr/>
            </a:pPr>
            <a:r>
              <a:rPr lang="en-US" b="0" i="0">
                <a:solidFill>
                  <a:srgbClr val="222222"/>
                </a:solidFill>
                <a:effectLst/>
                <a:latin typeface="Arial" panose="020B0604020202020204" pitchFamily="34" charset="0"/>
              </a:rPr>
              <a:t>North, A. C., Hargreaves, D. J., &amp; McKendrick, J. (1999). The influence of in-store music on wine selections. </a:t>
            </a:r>
            <a:r>
              <a:rPr lang="en-US" b="0" i="1">
                <a:solidFill>
                  <a:srgbClr val="222222"/>
                </a:solidFill>
                <a:effectLst/>
                <a:latin typeface="Arial" panose="020B0604020202020204" pitchFamily="34" charset="0"/>
              </a:rPr>
              <a:t>Journal of Applied psychology</a:t>
            </a:r>
            <a:r>
              <a:rPr lang="en-US" b="0" i="0">
                <a:solidFill>
                  <a:srgbClr val="222222"/>
                </a:solidFill>
                <a:effectLst/>
                <a:latin typeface="Arial" panose="020B0604020202020204" pitchFamily="34" charset="0"/>
              </a:rPr>
              <a:t>, </a:t>
            </a:r>
            <a:r>
              <a:rPr lang="en-US" b="0" i="1">
                <a:solidFill>
                  <a:srgbClr val="222222"/>
                </a:solidFill>
                <a:effectLst/>
                <a:latin typeface="Arial" panose="020B0604020202020204" pitchFamily="34" charset="0"/>
              </a:rPr>
              <a:t>84</a:t>
            </a:r>
            <a:r>
              <a:rPr lang="en-US" b="0" i="0">
                <a:solidFill>
                  <a:srgbClr val="222222"/>
                </a:solidFill>
                <a:effectLst/>
                <a:latin typeface="Arial" panose="020B0604020202020204" pitchFamily="34" charset="0"/>
              </a:rPr>
              <a:t>(2), 271.</a:t>
            </a:r>
            <a:endParaRPr lang="en-US"/>
          </a:p>
          <a:p>
            <a:pPr defTabSz="931774">
              <a:defRPr/>
            </a:pP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7A71CFF-5464-4018-92EE-706850FBFE3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811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7763"/>
            <a:ext cx="4137025" cy="3101975"/>
          </a:xfrm>
        </p:spPr>
      </p:sp>
      <p:sp>
        <p:nvSpPr>
          <p:cNvPr id="3" name="Notes Placeholder 2"/>
          <p:cNvSpPr>
            <a:spLocks noGrp="1"/>
          </p:cNvSpPr>
          <p:nvPr>
            <p:ph type="body" idx="1"/>
          </p:nvPr>
        </p:nvSpPr>
        <p:spPr/>
        <p:txBody>
          <a:bodyPr/>
          <a:lstStyle/>
          <a:p>
            <a:r>
              <a:rPr lang="en-CA" baseline="0"/>
              <a:t>Reference the old riddle - </a:t>
            </a:r>
            <a:r>
              <a:rPr lang="en-US" baseline="0"/>
              <a:t>a father and son are in a horrible car crash that kills the dad. The son is rushed to the hospital; just as he’s about to go under the knife, the surgeon says, “I can’t operate—that boy is my son!” Explain. </a:t>
            </a:r>
          </a:p>
          <a:p>
            <a:r>
              <a:rPr lang="en-US" baseline="0"/>
              <a:t>Share Dr. Nassrein Hussein’s experience (if she consents) – she told her husband &amp; son the riddle &amp; “the best they could come up with is that the child had 2 dads”.</a:t>
            </a:r>
          </a:p>
          <a:p>
            <a:r>
              <a:rPr lang="en-US"/>
              <a:t>Belle, D., </a:t>
            </a:r>
            <a:r>
              <a:rPr lang="en-US" err="1"/>
              <a:t>Tartarilla</a:t>
            </a:r>
            <a:r>
              <a:rPr lang="en-US"/>
              <a:t>, A. B., </a:t>
            </a:r>
            <a:r>
              <a:rPr lang="en-US" err="1"/>
              <a:t>Wapman</a:t>
            </a:r>
            <a:r>
              <a:rPr lang="en-US"/>
              <a:t>, M., </a:t>
            </a:r>
            <a:r>
              <a:rPr lang="en-US" err="1"/>
              <a:t>Schlieber</a:t>
            </a:r>
            <a:r>
              <a:rPr lang="en-US"/>
              <a:t>, M., &amp; </a:t>
            </a:r>
            <a:r>
              <a:rPr lang="en-US" err="1"/>
              <a:t>Mercurio</a:t>
            </a:r>
            <a:r>
              <a:rPr lang="en-US"/>
              <a:t>, A. E. (2021). “I Can’t Operate, that Boy Is my Son!”: Gender Schemas and a Classic Riddle. </a:t>
            </a:r>
            <a:r>
              <a:rPr lang="en-US" i="1"/>
              <a:t>Sex Roles</a:t>
            </a:r>
            <a:r>
              <a:rPr lang="en-US"/>
              <a:t>, 1-11.</a:t>
            </a:r>
          </a:p>
          <a:p>
            <a:r>
              <a:rPr lang="en-US"/>
              <a:t>“Having an employed mother or female physicians, identifying as a feminist or a political liberal, and reporting low levels of sexism did not predict the realization that the surgeon in the riddle could be a woman. Only identifying as female predicted a greater likelihood of this response. </a:t>
            </a:r>
            <a:r>
              <a:rPr lang="en-US" b="1"/>
              <a:t>Only 30% of participants were able to transcend stereotyped gender schemas and realize that a surgeon could be a woman and a mother</a:t>
            </a:r>
            <a:r>
              <a:rPr lang="en-US"/>
              <a:t>. Explicitly expressed </a:t>
            </a:r>
            <a:r>
              <a:rPr lang="en-US" b="1"/>
              <a:t>egalitarian beliefs </a:t>
            </a:r>
            <a:r>
              <a:rPr lang="en-US"/>
              <a:t>do not guarantee objective, accurate perceptions and treatment of others. Rather, our perceptions of others are strongly influenced by the </a:t>
            </a:r>
            <a:r>
              <a:rPr lang="en-US" b="1"/>
              <a:t>nonconscious beliefs </a:t>
            </a:r>
            <a:r>
              <a:rPr lang="en-US"/>
              <a:t>we all hold about gender differences. Considering the increased prevalence of female surgeons, both in real life and in media representations, the difficulty many of the study’s participants had in envisioning a female surgeon illuminates the inertia of powerful and pervasive gender schemas. To remember the riddle yet forget its solution (1/3 of participants remembered hearing the riddle before) suggests again how </a:t>
            </a:r>
            <a:r>
              <a:rPr lang="en-US" b="1"/>
              <a:t>deep such gender schemas lie</a:t>
            </a:r>
            <a:r>
              <a:rPr lang="en-US"/>
              <a:t>. Although the high number of responses suggesting same-sex parents as a solution to the riddle may indicate plasticity in schemas in response to changes in the socio-political climate, it also highlights by contrast the </a:t>
            </a:r>
            <a:r>
              <a:rPr lang="en-US" b="1"/>
              <a:t>resistant nature of gender schemas</a:t>
            </a:r>
            <a:r>
              <a:rPr lang="en-US"/>
              <a:t>. The current results suggest that </a:t>
            </a:r>
            <a:r>
              <a:rPr lang="en-US" b="1"/>
              <a:t>gender schemas continue to influence problem-solving, despite one’s personal beliefs, values, or life experiences</a:t>
            </a:r>
            <a:r>
              <a:rPr lang="en-US"/>
              <a:t>.”</a:t>
            </a:r>
            <a:endParaRPr lang="en-CA" baseline="0"/>
          </a:p>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260607F-F173-4E1A-A2A1-8F5ADCAF342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274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7763"/>
            <a:ext cx="4137025" cy="3101975"/>
          </a:xfrm>
        </p:spPr>
      </p:sp>
      <p:sp>
        <p:nvSpPr>
          <p:cNvPr id="3" name="Notes Placeholder 2"/>
          <p:cNvSpPr>
            <a:spLocks noGrp="1"/>
          </p:cNvSpPr>
          <p:nvPr>
            <p:ph type="body" idx="1"/>
          </p:nvPr>
        </p:nvSpPr>
        <p:spPr/>
        <p:txBody>
          <a:bodyPr/>
          <a:lstStyle/>
          <a:p>
            <a:r>
              <a:rPr lang="en-CA" baseline="0"/>
              <a:t>Twitter thread from August 2022 – doctors discussing assumptions about their competence/qualifications based on appearance. Real life examples of the “surgeon riddle”.</a:t>
            </a:r>
          </a:p>
          <a:p>
            <a:endParaRPr lang="en-CA" baseline="0"/>
          </a:p>
          <a:p>
            <a:r>
              <a:rPr lang="en-CA" baseline="0"/>
              <a:t>Could use for affect heuristic or microaggressions too.</a:t>
            </a: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F6997CA-7F29-482C-A788-AC8E2F3398F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9473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28825" y="1036638"/>
            <a:ext cx="3730625" cy="2798762"/>
          </a:xfrm>
        </p:spPr>
      </p:sp>
      <p:sp>
        <p:nvSpPr>
          <p:cNvPr id="3" name="Notes Placeholder 2"/>
          <p:cNvSpPr>
            <a:spLocks noGrp="1"/>
          </p:cNvSpPr>
          <p:nvPr>
            <p:ph type="body" idx="1"/>
          </p:nvPr>
        </p:nvSpPr>
        <p:spPr/>
        <p:txBody>
          <a:bodyPr/>
          <a:lstStyle/>
          <a:p>
            <a:pPr defTabSz="931774">
              <a:defRPr/>
            </a:pPr>
            <a:r>
              <a:rPr lang="en-US"/>
              <a:t>Ask – how do polygraph (lie detector) tests work?</a:t>
            </a:r>
          </a:p>
          <a:p>
            <a:pPr defTabSz="931774">
              <a:defRPr/>
            </a:pPr>
            <a:r>
              <a:rPr lang="en-US"/>
              <a:t>Ask – why are they unreliable?</a:t>
            </a:r>
          </a:p>
          <a:p>
            <a:pPr defTabSz="931774">
              <a:defRPr/>
            </a:pPr>
            <a:r>
              <a:rPr lang="en-US"/>
              <a:t>People use some of the same indicators to discern honesty. A rudimentary search showed polygraphs correct 80-90% of the time; people 50-60%.</a:t>
            </a:r>
          </a:p>
          <a:p>
            <a:pPr defTabSz="931774">
              <a:defRPr/>
            </a:pPr>
            <a:r>
              <a:rPr lang="en-US"/>
              <a:t>Some false positives &amp; some false negatives are inevitable. Some who lie will not have the physiological symptoms the test (or people) looks for &amp; some people who tell the truth will display the physiological signs for other reasons. New AI (facial &amp; eyes) &amp; fMRIs might be more reliable but still not 100%. </a:t>
            </a:r>
          </a:p>
          <a:p>
            <a:pPr defTabSz="931774">
              <a:defRPr/>
            </a:pPr>
            <a:r>
              <a:rPr lang="en-US"/>
              <a:t>Consider gender, age, ethnicity, culture, etc. will all be factors that play out differently with each individual person. </a:t>
            </a:r>
          </a:p>
          <a:p>
            <a:pPr defTabSz="931774">
              <a:defRPr/>
            </a:pPr>
            <a:r>
              <a:rPr lang="en-US"/>
              <a:t>Most (all) biases are based on </a:t>
            </a:r>
            <a:r>
              <a:rPr lang="en-US" b="1"/>
              <a:t>limited amounts of information (&amp; sometimes incorrect information</a:t>
            </a:r>
            <a:r>
              <a:rPr lang="en-US"/>
              <a:t>).</a:t>
            </a:r>
            <a:endParaRPr lang="en-CA"/>
          </a:p>
          <a:p>
            <a:pPr defTabSz="931774">
              <a:defRPr/>
            </a:pPr>
            <a:endParaRPr lang="en-CA"/>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0A471878-AEB2-435E-845E-DA4CABA16B6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8907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52625" y="1077913"/>
            <a:ext cx="3883025" cy="2911475"/>
          </a:xfrm>
        </p:spPr>
      </p:sp>
      <p:sp>
        <p:nvSpPr>
          <p:cNvPr id="3" name="Notes Placeholder 2"/>
          <p:cNvSpPr>
            <a:spLocks noGrp="1"/>
          </p:cNvSpPr>
          <p:nvPr>
            <p:ph type="body" idx="1"/>
          </p:nvPr>
        </p:nvSpPr>
        <p:spPr/>
        <p:txBody>
          <a:bodyPr/>
          <a:lstStyle/>
          <a:p>
            <a:pPr defTabSz="931774">
              <a:defRPr/>
            </a:pPr>
            <a:r>
              <a:rPr lang="en-CA"/>
              <a:t>A name can activate a bias. Professors were emailed</a:t>
            </a:r>
            <a:r>
              <a:rPr lang="en-CA" baseline="0"/>
              <a:t> by fictional prospective students seeking to discuss research opportunities.  Message was identical but the gender &amp; race of the students varied.  Significantly more responsive to Caucasian males than others. Lots of similar studies with resumes &amp; such.</a:t>
            </a:r>
            <a:endParaRPr lang="en-CA"/>
          </a:p>
          <a:p>
            <a:pPr defTabSz="931774">
              <a:defRPr/>
            </a:pPr>
            <a:endParaRPr lang="en-CA"/>
          </a:p>
          <a:p>
            <a:pPr defTabSz="931774">
              <a:defRPr/>
            </a:pPr>
            <a:r>
              <a:rPr lang="en-US">
                <a:latin typeface="Calibri" panose="020F0502020204030204" pitchFamily="34" charset="0"/>
                <a:ea typeface="Calibri" panose="020F0502020204030204" pitchFamily="34" charset="0"/>
              </a:rPr>
              <a:t>Moss-</a:t>
            </a:r>
            <a:r>
              <a:rPr lang="en-US" err="1">
                <a:latin typeface="Calibri" panose="020F0502020204030204" pitchFamily="34" charset="0"/>
                <a:ea typeface="Calibri" panose="020F0502020204030204" pitchFamily="34" charset="0"/>
              </a:rPr>
              <a:t>Racusin</a:t>
            </a:r>
            <a:r>
              <a:rPr lang="en-US">
                <a:latin typeface="Calibri" panose="020F0502020204030204" pitchFamily="34" charset="0"/>
                <a:ea typeface="Calibri" panose="020F0502020204030204" pitchFamily="34" charset="0"/>
              </a:rPr>
              <a:t>, C. A., Dovidio, J. F., </a:t>
            </a:r>
            <a:r>
              <a:rPr lang="en-US" err="1">
                <a:latin typeface="Calibri" panose="020F0502020204030204" pitchFamily="34" charset="0"/>
                <a:ea typeface="Calibri" panose="020F0502020204030204" pitchFamily="34" charset="0"/>
              </a:rPr>
              <a:t>Brescoll</a:t>
            </a:r>
            <a:r>
              <a:rPr lang="en-US">
                <a:latin typeface="Calibri" panose="020F0502020204030204" pitchFamily="34" charset="0"/>
                <a:ea typeface="Calibri" panose="020F0502020204030204" pitchFamily="34" charset="0"/>
              </a:rPr>
              <a:t>, V. L., Graham, M. J., &amp; </a:t>
            </a:r>
            <a:r>
              <a:rPr lang="en-US" err="1">
                <a:latin typeface="Calibri" panose="020F0502020204030204" pitchFamily="34" charset="0"/>
                <a:ea typeface="Calibri" panose="020F0502020204030204" pitchFamily="34" charset="0"/>
              </a:rPr>
              <a:t>Handelsman</a:t>
            </a:r>
            <a:r>
              <a:rPr lang="en-US">
                <a:latin typeface="Calibri" panose="020F0502020204030204" pitchFamily="34" charset="0"/>
                <a:ea typeface="Calibri" panose="020F0502020204030204" pitchFamily="34" charset="0"/>
              </a:rPr>
              <a:t>, J. (2012). Science faculty’s subtle gender biases favor male students. </a:t>
            </a:r>
            <a:r>
              <a:rPr lang="en-US" i="1">
                <a:latin typeface="Calibri" panose="020F0502020204030204" pitchFamily="34" charset="0"/>
                <a:ea typeface="Calibri" panose="020F0502020204030204" pitchFamily="34" charset="0"/>
              </a:rPr>
              <a:t>Proceedings of the national academy of sciences</a:t>
            </a:r>
            <a:r>
              <a:rPr lang="en-US">
                <a:latin typeface="Calibri" panose="020F0502020204030204" pitchFamily="34" charset="0"/>
                <a:ea typeface="Calibri" panose="020F0502020204030204" pitchFamily="34" charset="0"/>
              </a:rPr>
              <a:t>, </a:t>
            </a:r>
            <a:r>
              <a:rPr lang="en-US" i="1">
                <a:latin typeface="Calibri" panose="020F0502020204030204" pitchFamily="34" charset="0"/>
                <a:ea typeface="Calibri" panose="020F0502020204030204" pitchFamily="34" charset="0"/>
              </a:rPr>
              <a:t>109</a:t>
            </a:r>
            <a:r>
              <a:rPr lang="en-US">
                <a:latin typeface="Calibri" panose="020F0502020204030204" pitchFamily="34" charset="0"/>
                <a:ea typeface="Calibri" panose="020F0502020204030204" pitchFamily="34" charset="0"/>
              </a:rPr>
              <a:t>(41), 16474-16479.  One of the first studies of its kind – sent student applications/resumes to science faculty in research Universities.  Same letter but one from John &amp; one from Jennifer.  Gender bias shown in terms of competency, hireability, willingness to mentor, &amp; starting salary.  The bias was evident regardless of faculty gender.</a:t>
            </a:r>
            <a:endParaRPr lang="en-CA"/>
          </a:p>
          <a:p>
            <a:pPr defTabSz="931774">
              <a:defRPr/>
            </a:pPr>
            <a:endParaRPr lang="en-CA"/>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0A471878-AEB2-435E-845E-DA4CABA16B6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2206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7763"/>
            <a:ext cx="4137025" cy="3101975"/>
          </a:xfrm>
        </p:spPr>
      </p:sp>
      <p:sp>
        <p:nvSpPr>
          <p:cNvPr id="3" name="Notes Placeholder 2"/>
          <p:cNvSpPr>
            <a:spLocks noGrp="1"/>
          </p:cNvSpPr>
          <p:nvPr>
            <p:ph type="body" idx="1"/>
          </p:nvPr>
        </p:nvSpPr>
        <p:spPr/>
        <p:txBody>
          <a:bodyPr/>
          <a:lstStyle/>
          <a:p>
            <a:r>
              <a:rPr lang="en-CA"/>
              <a:t>Send the document with this screen shot in advance &amp; put in the chat before sending them to breakout sessions.</a:t>
            </a:r>
          </a:p>
          <a:p>
            <a:r>
              <a:rPr lang="en-CA"/>
              <a:t>Can do this in pairs or in group of 3.</a:t>
            </a:r>
          </a:p>
          <a:p>
            <a:endParaRPr lang="en-CA"/>
          </a:p>
          <a:p>
            <a:r>
              <a:rPr lang="en-CA"/>
              <a:t>See if anyone wants to share time permitting.</a:t>
            </a:r>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6CD3415-CA50-4641-AD40-D1A3B964126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2498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9163" y="1025525"/>
            <a:ext cx="3687762" cy="2765425"/>
          </a:xfrm>
        </p:spPr>
      </p:sp>
      <p:sp>
        <p:nvSpPr>
          <p:cNvPr id="3" name="Notes Placeholder 2"/>
          <p:cNvSpPr>
            <a:spLocks noGrp="1"/>
          </p:cNvSpPr>
          <p:nvPr>
            <p:ph type="body" idx="1"/>
          </p:nvPr>
        </p:nvSpPr>
        <p:spPr/>
        <p:txBody>
          <a:bodyPr/>
          <a:lstStyle/>
          <a:p>
            <a:r>
              <a:rPr lang="en-CA"/>
              <a:t>Warning signs to slow down &amp; consider bias.  Situational awareness.</a:t>
            </a:r>
          </a:p>
          <a:p>
            <a:r>
              <a:rPr lang="en-CA"/>
              <a:t>Our brains use shortcuts</a:t>
            </a:r>
            <a:r>
              <a:rPr lang="en-CA" baseline="0"/>
              <a:t> to preserve energy so bias is more likely when we are tired, stressed, rushed, or excited.</a:t>
            </a:r>
          </a:p>
          <a:p>
            <a:pPr defTabSz="931774">
              <a:defRPr/>
            </a:pPr>
            <a:r>
              <a:rPr lang="en-CA" baseline="0"/>
              <a:t>Bias is more likely to manifest with clinical uncertainty, heavy workload, fatigue, &amp; time pressure. So </a:t>
            </a:r>
            <a:r>
              <a:rPr lang="en-CA" b="1" baseline="0"/>
              <a:t>anything that can be done to reduce things like stress &amp; burnout will be beneficial</a:t>
            </a:r>
            <a:r>
              <a:rPr lang="en-CA" baseline="0"/>
              <a:t>.</a:t>
            </a:r>
          </a:p>
          <a:p>
            <a:endParaRPr lang="en-CA" baseline="0"/>
          </a:p>
          <a:p>
            <a:endParaRPr lang="en-CA" baseline="0"/>
          </a:p>
          <a:p>
            <a:r>
              <a:rPr lang="en-US"/>
              <a:t>Eva, K. W., Reiter, H. I., Rosenfeld, J., &amp; Norman, G. R. (2004). The relationship between interviewers’ characteristics and ratings assigned during a multiple mini-interview. </a:t>
            </a:r>
            <a:r>
              <a:rPr lang="en-US" i="1"/>
              <a:t>Academic Medicine</a:t>
            </a:r>
            <a:r>
              <a:rPr lang="en-US"/>
              <a:t>, </a:t>
            </a:r>
            <a:r>
              <a:rPr lang="en-US" i="1"/>
              <a:t>79</a:t>
            </a:r>
            <a:r>
              <a:rPr lang="en-US"/>
              <a:t>(6), 602-609.</a:t>
            </a:r>
          </a:p>
          <a:p>
            <a:r>
              <a:rPr lang="en-US" err="1"/>
              <a:t>DeSteno</a:t>
            </a:r>
            <a:r>
              <a:rPr lang="en-US"/>
              <a:t> D, </a:t>
            </a:r>
            <a:r>
              <a:rPr lang="en-US" err="1"/>
              <a:t>Dasgupta</a:t>
            </a:r>
            <a:r>
              <a:rPr lang="en-US"/>
              <a:t> N, Bartlett MY, </a:t>
            </a:r>
            <a:r>
              <a:rPr lang="en-US" err="1"/>
              <a:t>Cajdric</a:t>
            </a:r>
            <a:r>
              <a:rPr lang="en-US"/>
              <a:t> A. Prejudice from thin air: the effect of emotion on automatic intergroup attitudes. </a:t>
            </a:r>
            <a:r>
              <a:rPr lang="en-US" err="1"/>
              <a:t>Psychol</a:t>
            </a:r>
            <a:r>
              <a:rPr lang="en-US"/>
              <a:t> Sci. 2004;15(5):319-324. </a:t>
            </a:r>
          </a:p>
          <a:p>
            <a:r>
              <a:rPr lang="en-US" err="1"/>
              <a:t>Dasgupta</a:t>
            </a:r>
            <a:r>
              <a:rPr lang="en-US"/>
              <a:t> N, </a:t>
            </a:r>
            <a:r>
              <a:rPr lang="en-US" err="1"/>
              <a:t>DeSteno</a:t>
            </a:r>
            <a:r>
              <a:rPr lang="en-US"/>
              <a:t> D, Williams LA, </a:t>
            </a:r>
            <a:r>
              <a:rPr lang="en-US" err="1"/>
              <a:t>Hunsinger</a:t>
            </a:r>
            <a:r>
              <a:rPr lang="en-US"/>
              <a:t> M. Fanning the flames of prejudice: the influence of specific incidental emotions on implicit prejudice. Emotion. 2009;9(4):585-591.</a:t>
            </a:r>
          </a:p>
          <a:p>
            <a:r>
              <a:rPr lang="en-US" b="0" i="0">
                <a:solidFill>
                  <a:srgbClr val="333333"/>
                </a:solidFill>
                <a:effectLst/>
                <a:latin typeface="-apple-system"/>
              </a:rPr>
              <a:t>Dyrbye L, Herrin J, West C, </a:t>
            </a:r>
            <a:r>
              <a:rPr lang="en-US" b="0" i="0" err="1">
                <a:solidFill>
                  <a:srgbClr val="333333"/>
                </a:solidFill>
                <a:effectLst/>
                <a:latin typeface="-apple-system"/>
              </a:rPr>
              <a:t>Wittlin</a:t>
            </a:r>
            <a:r>
              <a:rPr lang="en-US" b="0" i="0">
                <a:solidFill>
                  <a:srgbClr val="333333"/>
                </a:solidFill>
                <a:effectLst/>
                <a:latin typeface="-apple-system"/>
              </a:rPr>
              <a:t> N, Dovidio J, Hardeman R, et al. Association of racial bias with burnout among resident physicians. JAMA </a:t>
            </a:r>
            <a:r>
              <a:rPr lang="en-US" b="0" i="0" err="1">
                <a:solidFill>
                  <a:srgbClr val="333333"/>
                </a:solidFill>
                <a:effectLst/>
                <a:latin typeface="-apple-system"/>
              </a:rPr>
              <a:t>Netw</a:t>
            </a:r>
            <a:r>
              <a:rPr lang="en-US" b="0" i="0">
                <a:solidFill>
                  <a:srgbClr val="333333"/>
                </a:solidFill>
                <a:effectLst/>
                <a:latin typeface="-apple-system"/>
              </a:rPr>
              <a:t> Open. 2019;2(7):197457.</a:t>
            </a:r>
            <a:endParaRPr lang="en-US"/>
          </a:p>
          <a:p>
            <a:r>
              <a:rPr lang="en-US" b="0" i="0">
                <a:solidFill>
                  <a:srgbClr val="333333"/>
                </a:solidFill>
                <a:effectLst/>
                <a:latin typeface="-apple-system"/>
              </a:rPr>
              <a:t>Johnson TJ, Hickey RW, Switzer GE, et al. The impact of cognitive stressors in the emergency department on physician implicit racial bias. </a:t>
            </a:r>
            <a:r>
              <a:rPr lang="en-US" b="0" i="0" err="1">
                <a:solidFill>
                  <a:srgbClr val="333333"/>
                </a:solidFill>
                <a:effectLst/>
                <a:latin typeface="-apple-system"/>
              </a:rPr>
              <a:t>Acad</a:t>
            </a:r>
            <a:r>
              <a:rPr lang="en-US" b="0" i="0">
                <a:solidFill>
                  <a:srgbClr val="333333"/>
                </a:solidFill>
                <a:effectLst/>
                <a:latin typeface="-apple-system"/>
              </a:rPr>
              <a:t> Emerg Med. 2016;23(3):297–305.</a:t>
            </a:r>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0A471878-AEB2-435E-845E-DA4CABA16B6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7046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5550" y="936625"/>
            <a:ext cx="3362325" cy="2522538"/>
          </a:xfrm>
        </p:spPr>
      </p:sp>
      <p:sp>
        <p:nvSpPr>
          <p:cNvPr id="3" name="Notes Placeholder 2"/>
          <p:cNvSpPr>
            <a:spLocks noGrp="1"/>
          </p:cNvSpPr>
          <p:nvPr>
            <p:ph type="body" idx="1"/>
          </p:nvPr>
        </p:nvSpPr>
        <p:spPr/>
        <p:txBody>
          <a:bodyPr/>
          <a:lstStyle/>
          <a:p>
            <a:r>
              <a:rPr lang="en-CA"/>
              <a:t>All about disruption – not elimination.</a:t>
            </a:r>
          </a:p>
          <a:p>
            <a:endParaRPr lang="en-CA"/>
          </a:p>
          <a:p>
            <a:r>
              <a:rPr lang="en-US"/>
              <a:t>Important to note that our biology makes unconscious biases inevitable but they have socio-cultural sources (i.e. they are learned) which means we can address them &amp; alter our actions. </a:t>
            </a:r>
            <a:endParaRPr lang="en-CA"/>
          </a:p>
          <a:p>
            <a:endParaRPr lang="en-CA"/>
          </a:p>
          <a:p>
            <a:r>
              <a:rPr lang="en-US" b="0" i="0">
                <a:solidFill>
                  <a:srgbClr val="222222"/>
                </a:solidFill>
                <a:effectLst/>
                <a:latin typeface="Arial" panose="020B0604020202020204" pitchFamily="34" charset="0"/>
              </a:rPr>
              <a:t>Awareness involves</a:t>
            </a:r>
            <a:r>
              <a:rPr lang="en-US" b="0" i="0" baseline="0">
                <a:solidFill>
                  <a:srgbClr val="222222"/>
                </a:solidFill>
                <a:effectLst/>
                <a:latin typeface="Arial" panose="020B0604020202020204" pitchFamily="34" charset="0"/>
              </a:rPr>
              <a:t> self-audit (who are my friends &amp; contacts; who do I think of when someone mentions, pilot, doctor, engineer, etc.?)</a:t>
            </a:r>
            <a:endParaRPr lang="en-US" b="0" i="0">
              <a:solidFill>
                <a:srgbClr val="222222"/>
              </a:solidFill>
              <a:effectLst/>
              <a:latin typeface="Arial" panose="020B0604020202020204" pitchFamily="34" charset="0"/>
            </a:endParaRPr>
          </a:p>
          <a:p>
            <a:r>
              <a:rPr lang="en-US" b="0" i="0">
                <a:solidFill>
                  <a:srgbClr val="222222"/>
                </a:solidFill>
                <a:effectLst/>
                <a:latin typeface="Arial" panose="020B0604020202020204" pitchFamily="34" charset="0"/>
              </a:rPr>
              <a:t>Acceptance means not denying that we have these biases.</a:t>
            </a:r>
          </a:p>
          <a:p>
            <a:endParaRPr lang="en-US"/>
          </a:p>
        </p:txBody>
      </p:sp>
      <p:sp>
        <p:nvSpPr>
          <p:cNvPr id="4" name="Date Placeholder 3"/>
          <p:cNvSpPr>
            <a:spLocks noGrp="1"/>
          </p:cNvSpPr>
          <p:nvPr>
            <p:ph type="dt"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8369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7763"/>
            <a:ext cx="4137025" cy="3101975"/>
          </a:xfrm>
        </p:spPr>
      </p:sp>
      <p:sp>
        <p:nvSpPr>
          <p:cNvPr id="3" name="Notes Placeholder 2"/>
          <p:cNvSpPr>
            <a:spLocks noGrp="1"/>
          </p:cNvSpPr>
          <p:nvPr>
            <p:ph type="body" idx="1"/>
          </p:nvPr>
        </p:nvSpPr>
        <p:spPr/>
        <p:txBody>
          <a:bodyPr/>
          <a:lstStyle/>
          <a:p>
            <a:r>
              <a:rPr lang="en-US" b="1" i="0">
                <a:solidFill>
                  <a:srgbClr val="222222"/>
                </a:solidFill>
                <a:effectLst/>
                <a:latin typeface="Arial" panose="020B0604020202020204" pitchFamily="34" charset="0"/>
              </a:rPr>
              <a:t>Awareness</a:t>
            </a:r>
            <a:r>
              <a:rPr lang="en-US" b="0" i="0">
                <a:solidFill>
                  <a:srgbClr val="222222"/>
                </a:solidFill>
                <a:effectLst/>
                <a:latin typeface="Arial" panose="020B0604020202020204" pitchFamily="34" charset="0"/>
              </a:rPr>
              <a:t> alone can help mitigate a bias. Involves</a:t>
            </a:r>
            <a:r>
              <a:rPr lang="en-US" b="0" i="0" baseline="0">
                <a:solidFill>
                  <a:srgbClr val="222222"/>
                </a:solidFill>
                <a:effectLst/>
                <a:latin typeface="Arial" panose="020B0604020202020204" pitchFamily="34" charset="0"/>
              </a:rPr>
              <a:t> self-audit (who are my friends &amp; contacts; who do I think of when someone mentions, pilot, doctor, engineer, etc.?).  What are my biases?</a:t>
            </a:r>
            <a:endParaRPr lang="en-US" b="0" i="0">
              <a:solidFill>
                <a:srgbClr val="222222"/>
              </a:solidFill>
              <a:effectLst/>
              <a:latin typeface="Arial" panose="020B0604020202020204" pitchFamily="34" charset="0"/>
            </a:endParaRPr>
          </a:p>
          <a:p>
            <a:r>
              <a:rPr lang="en-US" b="0" i="0">
                <a:solidFill>
                  <a:srgbClr val="222222"/>
                </a:solidFill>
                <a:effectLst/>
                <a:latin typeface="Arial" panose="020B0604020202020204" pitchFamily="34" charset="0"/>
              </a:rPr>
              <a:t>Acceptance means not denying that we have these biases.</a:t>
            </a:r>
          </a:p>
          <a:p>
            <a:r>
              <a:rPr lang="en-US" b="0" i="0">
                <a:solidFill>
                  <a:srgbClr val="222222"/>
                </a:solidFill>
                <a:effectLst/>
                <a:latin typeface="Arial" panose="020B0604020202020204" pitchFamily="34" charset="0"/>
              </a:rPr>
              <a:t>Harvard IAT - https://implicit.harvard.edu/implicit/canada/takeatest.html</a:t>
            </a:r>
          </a:p>
          <a:p>
            <a:r>
              <a:rPr lang="en-US" b="0" i="0">
                <a:solidFill>
                  <a:srgbClr val="222222"/>
                </a:solidFill>
                <a:effectLst/>
                <a:latin typeface="Arial" panose="020B0604020202020204" pitchFamily="34" charset="0"/>
              </a:rPr>
              <a:t>Flower-Insect Test - https://implicit.harvard.edu/implicit/user/agg/blindspot/indexfi.htm</a:t>
            </a:r>
            <a:endParaRPr lang="en-CA"/>
          </a:p>
          <a:p>
            <a:endParaRPr lang="en-CA"/>
          </a:p>
          <a:p>
            <a:r>
              <a:rPr lang="en-CA"/>
              <a:t>Note the IAT</a:t>
            </a:r>
            <a:r>
              <a:rPr lang="en-CA" baseline="0"/>
              <a:t> is not a measure of bias &amp; is not indicative of intent (no need to share results).  It’s an awareness raising tool to facilitate thought &amp; discussion. It doesn’t necessarily predict actual behaviour (result of a combination of implicit attitudes &amp; explicit decision-making), only automatic reactions.</a:t>
            </a:r>
          </a:p>
          <a:p>
            <a:endParaRPr lang="en-CA"/>
          </a:p>
          <a:p>
            <a:r>
              <a:rPr lang="en-CA"/>
              <a:t>From </a:t>
            </a:r>
            <a:r>
              <a:rPr lang="en-US" b="0" i="0">
                <a:solidFill>
                  <a:srgbClr val="222222"/>
                </a:solidFill>
                <a:effectLst/>
                <a:latin typeface="Arial" panose="020B0604020202020204" pitchFamily="34" charset="0"/>
              </a:rPr>
              <a:t>Capers IV, Q., Clinchot, D., McDougle, L., &amp; Greenwald, A. G. (2017). Implicit racial bias in medical school admissions. </a:t>
            </a:r>
            <a:r>
              <a:rPr lang="en-US" b="0" i="1">
                <a:solidFill>
                  <a:srgbClr val="222222"/>
                </a:solidFill>
                <a:effectLst/>
                <a:latin typeface="Arial" panose="020B0604020202020204" pitchFamily="34" charset="0"/>
              </a:rPr>
              <a:t>Academic Medicine</a:t>
            </a:r>
            <a:r>
              <a:rPr lang="en-US" b="0" i="0">
                <a:solidFill>
                  <a:srgbClr val="222222"/>
                </a:solidFill>
                <a:effectLst/>
                <a:latin typeface="Arial" panose="020B0604020202020204" pitchFamily="34" charset="0"/>
              </a:rPr>
              <a:t>, </a:t>
            </a:r>
            <a:r>
              <a:rPr lang="en-US" b="0" i="1">
                <a:solidFill>
                  <a:srgbClr val="222222"/>
                </a:solidFill>
                <a:effectLst/>
                <a:latin typeface="Arial" panose="020B0604020202020204" pitchFamily="34" charset="0"/>
              </a:rPr>
              <a:t>92</a:t>
            </a:r>
            <a:r>
              <a:rPr lang="en-US" b="0" i="0">
                <a:solidFill>
                  <a:srgbClr val="222222"/>
                </a:solidFill>
                <a:effectLst/>
                <a:latin typeface="Arial" panose="020B0604020202020204" pitchFamily="34" charset="0"/>
              </a:rPr>
              <a:t>(3), 365-369.  Ohio State University College of Medicine.</a:t>
            </a:r>
          </a:p>
          <a:p>
            <a:r>
              <a:rPr lang="en-CA"/>
              <a:t>“</a:t>
            </a:r>
            <a:r>
              <a:rPr lang="en-US"/>
              <a:t>Following the implicit bias exercise and the subsequent admissions cycle, nearly half of the committee members reported agreement with the statement “when I interview candidates, I have my individual IAT results in mind,” and nearly a quarter reported that their knowledge of their individual IAT scores had an impact on their evaluation of candidates. While a causal relationship cannot be proven, in the admissions cycle immediately following the implicit bias exercise, the committee selected the most diverse class in the college’s history. Thus, taking the IAT can be an important exercise in self-awareness for medical school admissions committees.”</a:t>
            </a:r>
          </a:p>
          <a:p>
            <a:endParaRPr lang="en-US"/>
          </a:p>
          <a:p>
            <a:r>
              <a:rPr lang="en-US"/>
              <a:t>Awareness alone seems to have an impact on behaviour.</a:t>
            </a:r>
          </a:p>
          <a:p>
            <a:r>
              <a:rPr lang="en-US"/>
              <a:t>A recent (2019)</a:t>
            </a:r>
            <a:r>
              <a:rPr lang="en-US" baseline="0"/>
              <a:t> study showed that an </a:t>
            </a:r>
            <a:r>
              <a:rPr lang="en-US" b="1" baseline="0"/>
              <a:t>awareness</a:t>
            </a:r>
            <a:r>
              <a:rPr lang="en-US" baseline="0"/>
              <a:t> of gender bias had a positive impact on promoting women by scientific evaluation committees. Committees that did not explicitly believe that women faced external barriers, promoted fewer women.  Real world study United States wide in a variety of scientific fields.  </a:t>
            </a:r>
          </a:p>
          <a:p>
            <a:r>
              <a:rPr lang="en-US"/>
              <a:t>Régner, I., </a:t>
            </a:r>
            <a:r>
              <a:rPr lang="en-US" err="1"/>
              <a:t>Thinus</a:t>
            </a:r>
            <a:r>
              <a:rPr lang="en-US"/>
              <a:t>-Blanc, C., Netter, A., </a:t>
            </a:r>
            <a:r>
              <a:rPr lang="en-US" err="1"/>
              <a:t>Schmader</a:t>
            </a:r>
            <a:r>
              <a:rPr lang="en-US"/>
              <a:t>, T., &amp; </a:t>
            </a:r>
            <a:r>
              <a:rPr lang="en-US" err="1"/>
              <a:t>Huguet</a:t>
            </a:r>
            <a:r>
              <a:rPr lang="en-US"/>
              <a:t>, P. (2019). Committees with implicit biases promote fewer women when they do not believe gender bias exists. </a:t>
            </a:r>
            <a:r>
              <a:rPr lang="en-US" i="1"/>
              <a:t>Nature human behaviour</a:t>
            </a:r>
            <a:r>
              <a:rPr lang="en-US"/>
              <a:t>, </a:t>
            </a:r>
            <a:r>
              <a:rPr lang="en-US" i="1"/>
              <a:t>3</a:t>
            </a:r>
            <a:r>
              <a:rPr lang="en-US"/>
              <a:t>(11), 1171-1179.</a:t>
            </a:r>
          </a:p>
          <a:p>
            <a:endParaRPr lang="en-US"/>
          </a:p>
          <a:p>
            <a:endParaRPr lang="en-US"/>
          </a:p>
          <a:p>
            <a:endParaRPr lang="en-US"/>
          </a:p>
          <a:p>
            <a:endParaRPr lang="en-US" b="0" i="0" baseline="0">
              <a:solidFill>
                <a:srgbClr val="222222"/>
              </a:solidFill>
              <a:effectLst/>
              <a:latin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F6997CA-7F29-482C-A788-AC8E2F3398F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772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8888" y="893763"/>
            <a:ext cx="3221037" cy="2414587"/>
          </a:xfrm>
        </p:spPr>
      </p:sp>
      <p:sp>
        <p:nvSpPr>
          <p:cNvPr id="3" name="Notes Placeholder 2"/>
          <p:cNvSpPr>
            <a:spLocks noGrp="1"/>
          </p:cNvSpPr>
          <p:nvPr>
            <p:ph type="body" idx="1"/>
          </p:nvPr>
        </p:nvSpPr>
        <p:spPr/>
        <p:txBody>
          <a:bodyPr/>
          <a:lstStyle/>
          <a:p>
            <a:r>
              <a:rPr lang="en-CA" dirty="0"/>
              <a:t>Be humble &amp; slow down.</a:t>
            </a:r>
          </a:p>
          <a:p>
            <a:r>
              <a:rPr lang="en-CA" dirty="0"/>
              <a:t>Conscious mind needs to interrupt the unconscious.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Consider the opposite of what</a:t>
            </a:r>
            <a:r>
              <a:rPr lang="en-CA" baseline="0" dirty="0"/>
              <a:t> you think. E</a:t>
            </a:r>
            <a:r>
              <a:rPr lang="en-CA" dirty="0"/>
              <a:t>mpathizing</a:t>
            </a:r>
            <a:r>
              <a:rPr lang="en-CA" baseline="0" dirty="0"/>
              <a:t> with someone (taking their perspective) decreases unconscious bias.</a:t>
            </a:r>
            <a:endParaRPr lang="en-US" dirty="0"/>
          </a:p>
          <a:p>
            <a:r>
              <a:rPr lang="en-CA" baseline="0" dirty="0"/>
              <a:t>Also counter stereotyping –</a:t>
            </a:r>
          </a:p>
          <a:p>
            <a:r>
              <a:rPr lang="en-US" sz="1200" b="0" i="0" kern="1200" dirty="0">
                <a:solidFill>
                  <a:schemeClr val="tx1"/>
                </a:solidFill>
                <a:effectLst/>
                <a:latin typeface="+mn-lt"/>
                <a:ea typeface="+mn-ea"/>
                <a:cs typeface="+mn-cs"/>
              </a:rPr>
              <a:t>Kollmayer, M., </a:t>
            </a:r>
            <a:r>
              <a:rPr lang="en-US" sz="1200" b="0" i="0" kern="1200" dirty="0" err="1">
                <a:solidFill>
                  <a:schemeClr val="tx1"/>
                </a:solidFill>
                <a:effectLst/>
                <a:latin typeface="+mn-lt"/>
                <a:ea typeface="+mn-ea"/>
                <a:cs typeface="+mn-cs"/>
              </a:rPr>
              <a:t>Pfaffel</a:t>
            </a:r>
            <a:r>
              <a:rPr lang="en-US" sz="1200" b="0" i="0" kern="1200" dirty="0">
                <a:solidFill>
                  <a:schemeClr val="tx1"/>
                </a:solidFill>
                <a:effectLst/>
                <a:latin typeface="+mn-lt"/>
                <a:ea typeface="+mn-ea"/>
                <a:cs typeface="+mn-cs"/>
              </a:rPr>
              <a:t>, A., </a:t>
            </a:r>
            <a:r>
              <a:rPr lang="en-US" sz="1200" b="0" i="0" kern="1200" dirty="0" err="1">
                <a:solidFill>
                  <a:schemeClr val="tx1"/>
                </a:solidFill>
                <a:effectLst/>
                <a:latin typeface="+mn-lt"/>
                <a:ea typeface="+mn-ea"/>
                <a:cs typeface="+mn-cs"/>
              </a:rPr>
              <a:t>Schober</a:t>
            </a:r>
            <a:r>
              <a:rPr lang="en-US" sz="1200" b="0" i="0" kern="1200" dirty="0">
                <a:solidFill>
                  <a:schemeClr val="tx1"/>
                </a:solidFill>
                <a:effectLst/>
                <a:latin typeface="+mn-lt"/>
                <a:ea typeface="+mn-ea"/>
                <a:cs typeface="+mn-cs"/>
              </a:rPr>
              <a:t>, B., &amp; Brandt, L. (2018). Breaking away from the male stereotype of a specialist: gendered language affects performance in a thinking task. </a:t>
            </a:r>
            <a:r>
              <a:rPr lang="en-US" sz="1200" b="0" i="1" kern="1200" dirty="0">
                <a:solidFill>
                  <a:schemeClr val="tx1"/>
                </a:solidFill>
                <a:effectLst/>
                <a:latin typeface="+mn-lt"/>
                <a:ea typeface="+mn-ea"/>
                <a:cs typeface="+mn-cs"/>
              </a:rPr>
              <a:t>Frontiers in psychology</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9</a:t>
            </a:r>
            <a:r>
              <a:rPr lang="en-US" sz="1200" b="0" i="0" kern="1200" dirty="0">
                <a:solidFill>
                  <a:schemeClr val="tx1"/>
                </a:solidFill>
                <a:effectLst/>
                <a:latin typeface="+mn-lt"/>
                <a:ea typeface="+mn-ea"/>
                <a:cs typeface="+mn-cs"/>
              </a:rPr>
              <a:t>, 985. It is possible to counteract traditional gender and role schemas and increase success at solving the old mother-is-the-surgeon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riddle by prompting research participants with counter-stereotypic ideas or gender-fair language immediately preceding presentation of the riddle.</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Galinsky</a:t>
            </a:r>
            <a:r>
              <a:rPr lang="en-US" sz="1200" kern="1200" dirty="0">
                <a:solidFill>
                  <a:schemeClr val="tx1"/>
                </a:solidFill>
                <a:effectLst/>
                <a:latin typeface="+mn-lt"/>
                <a:ea typeface="+mn-ea"/>
                <a:cs typeface="+mn-cs"/>
              </a:rPr>
              <a:t>, A. D., &amp; Moskowitz, G. B. (2000). Counterfactuals as behavioral primes: Priming the simulation heuristic and consideration of alternatives. </a:t>
            </a:r>
            <a:r>
              <a:rPr lang="en-US" sz="1200" i="1" kern="1200" dirty="0">
                <a:solidFill>
                  <a:schemeClr val="tx1"/>
                </a:solidFill>
                <a:effectLst/>
                <a:latin typeface="+mn-lt"/>
                <a:ea typeface="+mn-ea"/>
                <a:cs typeface="+mn-cs"/>
              </a:rPr>
              <a:t>Journal of Experimental Social Psychology</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36</a:t>
            </a:r>
            <a:r>
              <a:rPr lang="en-US" sz="1200" kern="1200" dirty="0">
                <a:solidFill>
                  <a:schemeClr val="tx1"/>
                </a:solidFill>
                <a:effectLst/>
                <a:latin typeface="+mn-lt"/>
                <a:ea typeface="+mn-ea"/>
                <a:cs typeface="+mn-cs"/>
              </a:rPr>
              <a:t>(4), 384-409.</a:t>
            </a:r>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471878-AEB2-435E-845E-DA4CABA16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196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CA"/>
              <a:t>We have stories about people who are like us &amp; people who are not like us (Melissa Crum’s example was Disney movie villains with British accents)</a:t>
            </a:r>
          </a:p>
          <a:p>
            <a:r>
              <a:rPr lang="en-CA"/>
              <a:t>Since</a:t>
            </a:r>
            <a:r>
              <a:rPr lang="en-CA" baseline="0"/>
              <a:t> they are our stories </a:t>
            </a:r>
            <a:r>
              <a:rPr lang="en-CA" b="1" baseline="0"/>
              <a:t>we have the power to edit them – </a:t>
            </a:r>
            <a:r>
              <a:rPr lang="en-CA" b="0" baseline="0"/>
              <a:t>“biases are the stories we internalize that we create or are created for us” Melissa Crum.</a:t>
            </a:r>
          </a:p>
          <a:p>
            <a:endParaRPr lang="en-CA" b="0" baseline="0"/>
          </a:p>
          <a:p>
            <a:r>
              <a:rPr lang="en-US" b="1"/>
              <a:t>Put up a familiar logo like McDonald’s or Facebook &amp; ask “what do you think of when you see this?” Ask them to write down</a:t>
            </a:r>
            <a:r>
              <a:rPr lang="en-US" b="1" baseline="0"/>
              <a:t> the first 3 words.</a:t>
            </a:r>
            <a:endParaRPr lang="en-US" b="1"/>
          </a:p>
          <a:p>
            <a:r>
              <a:rPr lang="en-US" b="1"/>
              <a:t>We see an image; we interpret what it means to us; story we hold (i.e. it is simply a blue “f”, a logo, but we all have unique stories about it)</a:t>
            </a:r>
          </a:p>
          <a:p>
            <a:r>
              <a:rPr lang="en-US" b="1"/>
              <a:t>Nobody’s story is “correct” or the only one that’s valid.  These associations are our biases.</a:t>
            </a:r>
          </a:p>
          <a:p>
            <a:endParaRPr lang="en-US" b="1"/>
          </a:p>
          <a:p>
            <a:r>
              <a:rPr lang="en-US" b="1"/>
              <a:t>Bias cannot be eliminated – the objective is to account for it &amp; try to reduce its impact on decisions.</a:t>
            </a:r>
          </a:p>
          <a:p>
            <a:endParaRPr lang="en-US"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71878-AEB2-435E-845E-DA4CABA16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2047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7763"/>
            <a:ext cx="4137025" cy="3101975"/>
          </a:xfrm>
        </p:spPr>
      </p:sp>
      <p:sp>
        <p:nvSpPr>
          <p:cNvPr id="3" name="Notes Placeholder 2"/>
          <p:cNvSpPr>
            <a:spLocks noGrp="1"/>
          </p:cNvSpPr>
          <p:nvPr>
            <p:ph type="body" idx="1"/>
          </p:nvPr>
        </p:nvSpPr>
        <p:spPr/>
        <p:txBody>
          <a:bodyPr/>
          <a:lstStyle/>
          <a:p>
            <a:r>
              <a:rPr lang="en-CA"/>
              <a:t>Conscious mind needs to interrupt the unconscious.</a:t>
            </a:r>
          </a:p>
          <a:p>
            <a:r>
              <a:rPr lang="en-CA"/>
              <a:t>Awareness alone can mitigate bias – NBA referee study.</a:t>
            </a:r>
          </a:p>
          <a:p>
            <a:r>
              <a:rPr lang="en-US" b="1" i="0">
                <a:solidFill>
                  <a:srgbClr val="5F6368"/>
                </a:solidFill>
                <a:effectLst/>
                <a:latin typeface="arial" panose="020B0604020202020204" pitchFamily="34" charset="0"/>
              </a:rPr>
              <a:t>Viktor</a:t>
            </a:r>
            <a:r>
              <a:rPr lang="en-US" b="0" i="0">
                <a:solidFill>
                  <a:srgbClr val="4D5156"/>
                </a:solidFill>
                <a:effectLst/>
                <a:latin typeface="arial" panose="020B0604020202020204" pitchFamily="34" charset="0"/>
              </a:rPr>
              <a:t> Emil </a:t>
            </a:r>
            <a:r>
              <a:rPr lang="en-US" b="1" i="0">
                <a:solidFill>
                  <a:srgbClr val="5F6368"/>
                </a:solidFill>
                <a:effectLst/>
                <a:latin typeface="arial" panose="020B0604020202020204" pitchFamily="34" charset="0"/>
              </a:rPr>
              <a:t>Frankl</a:t>
            </a:r>
            <a:r>
              <a:rPr lang="en-US" b="0" i="0">
                <a:solidFill>
                  <a:srgbClr val="4D5156"/>
                </a:solidFill>
                <a:effectLst/>
                <a:latin typeface="arial" panose="020B0604020202020204" pitchFamily="34" charset="0"/>
              </a:rPr>
              <a:t> (26 March 1905 – 2 September 1997) was an Austrian neurologist, psychiatrist, philosopher, author, and Holocaust survivor.</a:t>
            </a:r>
            <a:endParaRPr lang="en-CA"/>
          </a:p>
          <a:p>
            <a:endParaRPr lang="en-CA"/>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A471878-AEB2-435E-845E-DA4CABA16B6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7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7650" y="1130300"/>
            <a:ext cx="4067175" cy="3049588"/>
          </a:xfrm>
        </p:spPr>
      </p:sp>
      <p:sp>
        <p:nvSpPr>
          <p:cNvPr id="3" name="Notes Placeholder 2"/>
          <p:cNvSpPr>
            <a:spLocks noGrp="1"/>
          </p:cNvSpPr>
          <p:nvPr>
            <p:ph type="body" idx="1"/>
          </p:nvPr>
        </p:nvSpPr>
        <p:spPr/>
        <p:txBody>
          <a:bodyPr/>
          <a:lstStyle/>
          <a:p>
            <a:r>
              <a:rPr lang="en-CA"/>
              <a:t>As automatic as the reaction of these dogs to a squirrel.  We don’t get rid of bias.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3415-CA50-4641-AD40-D1A3B96412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7563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If we had taken more time to examine the pictures earlier, we might have noticed this looks suspiciously like an insect.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4F5661-A89C-4E9A-A706-D4EC0574FB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9954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7763"/>
            <a:ext cx="4137025" cy="3101975"/>
          </a:xfrm>
        </p:spPr>
      </p:sp>
      <p:sp>
        <p:nvSpPr>
          <p:cNvPr id="3" name="Notes Placeholder 2"/>
          <p:cNvSpPr>
            <a:spLocks noGrp="1"/>
          </p:cNvSpPr>
          <p:nvPr>
            <p:ph type="body" idx="1"/>
          </p:nvPr>
        </p:nvSpPr>
        <p:spPr/>
        <p:txBody>
          <a:bodyPr/>
          <a:lstStyle/>
          <a:p>
            <a:r>
              <a:rPr lang="en-CA"/>
              <a:t>Think back to the surgeon riddle … Now that we are thinking about bias, it’s easier to spot isn’t it?</a:t>
            </a:r>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C2F1555-7AF7-47FC-A945-838920FF27D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4528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228600">
              <a:buAutoNum type="arabicPeriod"/>
            </a:pPr>
            <a:r>
              <a:rPr lang="en-US" baseline="0"/>
              <a:t>It’s okay to talk about our biases.</a:t>
            </a:r>
          </a:p>
          <a:p>
            <a:pPr marL="228600" indent="-228600">
              <a:buAutoNum type="arabicPeriod"/>
            </a:pPr>
            <a:r>
              <a:rPr lang="en-US" baseline="0"/>
              <a:t>Since biases are learned, they can be addressed &amp; changed. </a:t>
            </a:r>
          </a:p>
          <a:p>
            <a:pPr marL="228600" indent="-228600">
              <a:buAutoNum type="arabicPeriod"/>
            </a:pPr>
            <a:r>
              <a:rPr lang="en-US" baseline="0"/>
              <a:t>Need to be critical &amp; reflective in our judgements.  </a:t>
            </a:r>
            <a:r>
              <a:rPr lang="en-US"/>
              <a:t>We</a:t>
            </a:r>
            <a:r>
              <a:rPr lang="en-US" baseline="0"/>
              <a:t> use biases for efficiency &amp; ease but we don’t want important decisions determined this way.  </a:t>
            </a:r>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471878-AEB2-435E-845E-DA4CABA16B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135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2100" y="1147763"/>
            <a:ext cx="4137025" cy="3101975"/>
          </a:xfrm>
        </p:spPr>
      </p:sp>
      <p:sp>
        <p:nvSpPr>
          <p:cNvPr id="3" name="Notes Placeholder 2"/>
          <p:cNvSpPr>
            <a:spLocks noGrp="1"/>
          </p:cNvSpPr>
          <p:nvPr>
            <p:ph type="body" idx="1"/>
          </p:nvPr>
        </p:nvSpPr>
        <p:spPr/>
        <p:txBody>
          <a:bodyPr/>
          <a:lstStyle/>
          <a:p>
            <a:r>
              <a:rPr lang="en-US"/>
              <a:t>Might be the first mother-daughter pair to fly commercial planes – not positive. Industry/profession heavily dominated by white males.</a:t>
            </a:r>
          </a:p>
          <a:p>
            <a:endParaRPr lang="en-US"/>
          </a:p>
          <a:p>
            <a:r>
              <a:rPr lang="en-US"/>
              <a:t>Unconscious biases can even contradict consciously held beliefs.</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5037DAF-CBD6-42BB-9064-2FD7123DE0F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998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1193800"/>
            <a:ext cx="4302125" cy="3227388"/>
          </a:xfrm>
        </p:spPr>
      </p:sp>
      <p:sp>
        <p:nvSpPr>
          <p:cNvPr id="3" name="Notes Placeholder 2"/>
          <p:cNvSpPr>
            <a:spLocks noGrp="1"/>
          </p:cNvSpPr>
          <p:nvPr>
            <p:ph type="body" idx="1"/>
          </p:nvPr>
        </p:nvSpPr>
        <p:spPr/>
        <p:txBody>
          <a:bodyPr/>
          <a:lstStyle/>
          <a:p>
            <a:r>
              <a:rPr lang="en-CA"/>
              <a:t>If we were to play word association with the word “bias”, this is what we might find.  However, while bias can lead to many of these things, that isn’t how we will define it.</a:t>
            </a:r>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C2F1555-7AF7-47FC-A945-838920FF27D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837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9163" y="1025525"/>
            <a:ext cx="3687762" cy="2765425"/>
          </a:xfrm>
        </p:spPr>
      </p:sp>
      <p:sp>
        <p:nvSpPr>
          <p:cNvPr id="3" name="Notes Placeholder 2"/>
          <p:cNvSpPr>
            <a:spLocks noGrp="1"/>
          </p:cNvSpPr>
          <p:nvPr>
            <p:ph type="body" idx="1"/>
          </p:nvPr>
        </p:nvSpPr>
        <p:spPr/>
        <p:txBody>
          <a:bodyPr/>
          <a:lstStyle/>
          <a:p>
            <a:r>
              <a:rPr lang="en-CA"/>
              <a:t>Quickly describe the </a:t>
            </a:r>
            <a:r>
              <a:rPr lang="en-CA" b="1"/>
              <a:t>difference</a:t>
            </a:r>
            <a:r>
              <a:rPr lang="en-CA" b="1" baseline="0"/>
              <a:t> between explicit/conscious &amp; implicit/unconscious bias </a:t>
            </a:r>
            <a:r>
              <a:rPr lang="en-CA" baseline="0"/>
              <a:t>(use my sports teams for an example of explicit bias – pro Red Sox; anti Yankees).  There are also institutional biases – built into the structure of an organization.</a:t>
            </a:r>
          </a:p>
          <a:p>
            <a:endParaRPr lang="en-CA" baseline="0"/>
          </a:p>
          <a:p>
            <a:r>
              <a:rPr lang="en-CA" baseline="0"/>
              <a:t>“Everyday” &amp; “implicit” are synonymous with “unconscious” bias.</a:t>
            </a:r>
          </a:p>
          <a:p>
            <a:endParaRPr lang="en-CA" baseline="0"/>
          </a:p>
          <a:p>
            <a:r>
              <a:rPr lang="en-CA" baseline="0"/>
              <a:t>By themselves, biases are not good or bad or right or wrong – they just “are”. No moral attachment.  Egalitarian explicit principles one espouses can live alongside implicit biases that differ.</a:t>
            </a:r>
          </a:p>
          <a:p>
            <a:endParaRPr lang="en-CA"/>
          </a:p>
          <a:p>
            <a:r>
              <a:rPr lang="en-CA"/>
              <a:t>There are definitions of bias that use the terms “unreasonable”, “hostile”, “opinion”, “prejudice” etc.  This is the definition</a:t>
            </a:r>
            <a:r>
              <a:rPr lang="en-CA" baseline="0"/>
              <a:t> from the AAMC.</a:t>
            </a:r>
            <a:endParaRPr lang="en-CA"/>
          </a:p>
          <a:p>
            <a:r>
              <a:rPr lang="en-CA"/>
              <a:t>There</a:t>
            </a:r>
            <a:r>
              <a:rPr lang="en-CA" baseline="0"/>
              <a:t> is no intention, awareness, or control. “You will not walk out of here in an hour with less bias”</a:t>
            </a:r>
          </a:p>
          <a:p>
            <a:r>
              <a:rPr lang="en-CA" baseline="0"/>
              <a:t>From Verna Myers TED Talk – “biases are the stories we make up about people before we know who they actually are”.</a:t>
            </a:r>
          </a:p>
          <a:p>
            <a:r>
              <a:rPr lang="en-CA" baseline="0"/>
              <a:t>Bias = pattern recognition/shortcuts.  We use this all the time.</a:t>
            </a:r>
            <a:endParaRPr lang="en-CA"/>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544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81138" y="1195388"/>
            <a:ext cx="4298950" cy="3224212"/>
          </a:xfrm>
        </p:spPr>
      </p:sp>
      <p:sp>
        <p:nvSpPr>
          <p:cNvPr id="3" name="Notes Placeholder 2"/>
          <p:cNvSpPr>
            <a:spLocks noGrp="1"/>
          </p:cNvSpPr>
          <p:nvPr>
            <p:ph type="body" idx="1"/>
          </p:nvPr>
        </p:nvSpPr>
        <p:spPr/>
        <p:txBody>
          <a:bodyPr/>
          <a:lstStyle/>
          <a:p>
            <a:r>
              <a:rPr lang="en-US"/>
              <a:t>Our </a:t>
            </a:r>
            <a:r>
              <a:rPr lang="en-US" b="1"/>
              <a:t>automatic associations </a:t>
            </a:r>
            <a:r>
              <a:rPr lang="en-US"/>
              <a:t>help us identify things quickly &amp; they are often correct, but not always.  The circled image is a Giant Leaf Insect. Our brains default to categorization.</a:t>
            </a:r>
          </a:p>
          <a:p>
            <a:endParaRPr lang="en-US"/>
          </a:p>
          <a:p>
            <a:r>
              <a:rPr lang="en-US"/>
              <a:t>A quick non-human example of an unconscious bias. You can usually bring an unconscious bias to consciousness.</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42E8C44-3E15-4FD3-9EA1-6EF1C6AF6CF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388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9163" y="1025525"/>
            <a:ext cx="3687762" cy="2765425"/>
          </a:xfrm>
        </p:spPr>
      </p:sp>
      <p:sp>
        <p:nvSpPr>
          <p:cNvPr id="3" name="Notes Placeholder 2"/>
          <p:cNvSpPr>
            <a:spLocks noGrp="1"/>
          </p:cNvSpPr>
          <p:nvPr>
            <p:ph type="body" idx="1"/>
          </p:nvPr>
        </p:nvSpPr>
        <p:spPr/>
        <p:txBody>
          <a:bodyPr/>
          <a:lstStyle/>
          <a:p>
            <a:r>
              <a:rPr lang="en-CA"/>
              <a:t>Example from a newspaper article.</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FD36AEC-38EE-4D79-939C-B3BE92C8B70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457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86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4469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08805" y="838200"/>
            <a:ext cx="1946275"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896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0975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054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1662" y="1524000"/>
            <a:ext cx="3817938"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5240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457200" y="685800"/>
            <a:ext cx="8229600" cy="685800"/>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3683382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517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1662" y="1524000"/>
            <a:ext cx="3817938"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495800" y="15240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itle 1"/>
          <p:cNvSpPr>
            <a:spLocks noGrp="1"/>
          </p:cNvSpPr>
          <p:nvPr>
            <p:ph type="title"/>
          </p:nvPr>
        </p:nvSpPr>
        <p:spPr>
          <a:xfrm>
            <a:off x="457200" y="685800"/>
            <a:ext cx="8229600" cy="685800"/>
          </a:xfrm>
        </p:spPr>
        <p:txBody>
          <a:bodyPr/>
          <a:lstStyle>
            <a:lvl1pPr>
              <a:defRPr/>
            </a:lvl1pPr>
          </a:lstStyle>
          <a:p>
            <a:r>
              <a:rPr lang="en-CA"/>
              <a:t>Click to edit Master title style</a:t>
            </a:r>
            <a:endParaRPr lang="en-US"/>
          </a:p>
        </p:txBody>
      </p:sp>
    </p:spTree>
    <p:extLst>
      <p:ext uri="{BB962C8B-B14F-4D97-AF65-F5344CB8AC3E}">
        <p14:creationId xmlns:p14="http://schemas.microsoft.com/office/powerpoint/2010/main" val="2202338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372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4800"/>
            </a:lvl1pPr>
          </a:lstStyle>
          <a:p>
            <a:r>
              <a:rPr lang="en-US"/>
              <a:t>Click to edit Master title style</a:t>
            </a:r>
          </a:p>
        </p:txBody>
      </p:sp>
      <p:sp>
        <p:nvSpPr>
          <p:cNvPr id="3" name="Content Placeholder 2"/>
          <p:cNvSpPr>
            <a:spLocks noGrp="1"/>
          </p:cNvSpPr>
          <p:nvPr>
            <p:ph idx="1"/>
          </p:nvPr>
        </p:nvSpPr>
        <p:spPr>
          <a:xfrm>
            <a:off x="228608" y="1752600"/>
            <a:ext cx="8550275" cy="4495800"/>
          </a:xfrm>
        </p:spPr>
        <p:txBody>
          <a:bodyPr/>
          <a:lstStyle>
            <a:lvl1pPr marL="269875" indent="-269875">
              <a:buFontTx/>
              <a:buBlip>
                <a:blip r:embed="rId2"/>
              </a:buBlip>
              <a:defRPr sz="3600"/>
            </a:lvl1pPr>
            <a:lvl2pPr>
              <a:buFontTx/>
              <a:buBlip>
                <a:blip r:embed="rId2"/>
              </a:buBlip>
              <a:defRPr sz="3200"/>
            </a:lvl2pPr>
            <a:lvl3pPr marL="1371600" indent="-457200">
              <a:buFontTx/>
              <a:buBlip>
                <a:blip r:embed="rId2"/>
              </a:buBlip>
              <a:defRPr sz="2800"/>
            </a:lvl3pPr>
            <a:lvl4pPr marL="1752600" indent="-381000">
              <a:buFontTx/>
              <a:buBlip>
                <a:blip r:embed="rId2"/>
              </a:buBlip>
              <a:defRPr sz="2400"/>
            </a:lvl4pPr>
            <a:lvl5pPr marL="2209800" indent="-381000">
              <a:buFontTx/>
              <a:buBlip>
                <a:blip r:embed="rId2"/>
              </a:buBlip>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3200" y="5128253"/>
            <a:ext cx="1320800" cy="1729761"/>
          </a:xfrm>
          <a:prstGeom prst="rect">
            <a:avLst/>
          </a:prstGeom>
        </p:spPr>
      </p:pic>
    </p:spTree>
    <p:extLst>
      <p:ext uri="{BB962C8B-B14F-4D97-AF65-F5344CB8AC3E}">
        <p14:creationId xmlns:p14="http://schemas.microsoft.com/office/powerpoint/2010/main" val="3783040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2083501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1662" y="1524000"/>
            <a:ext cx="3817938"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5240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457200" y="685800"/>
            <a:ext cx="8229600" cy="685800"/>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3478959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4800"/>
            </a:lvl1pPr>
          </a:lstStyle>
          <a:p>
            <a:r>
              <a:rPr lang="en-US"/>
              <a:t>Click to edit Master title style</a:t>
            </a:r>
          </a:p>
        </p:txBody>
      </p:sp>
      <p:sp>
        <p:nvSpPr>
          <p:cNvPr id="3" name="Content Placeholder 2"/>
          <p:cNvSpPr>
            <a:spLocks noGrp="1"/>
          </p:cNvSpPr>
          <p:nvPr>
            <p:ph idx="1"/>
          </p:nvPr>
        </p:nvSpPr>
        <p:spPr>
          <a:xfrm>
            <a:off x="228605" y="1752600"/>
            <a:ext cx="8550275" cy="4495800"/>
          </a:xfrm>
        </p:spPr>
        <p:txBody>
          <a:bodyPr/>
          <a:lstStyle>
            <a:lvl1pPr marL="269875" indent="-269875">
              <a:buFontTx/>
              <a:buBlip>
                <a:blip r:embed="rId2"/>
              </a:buBlip>
              <a:defRPr sz="3600"/>
            </a:lvl1pPr>
            <a:lvl2pPr>
              <a:buFontTx/>
              <a:buBlip>
                <a:blip r:embed="rId2"/>
              </a:buBlip>
              <a:defRPr sz="3200"/>
            </a:lvl2pPr>
            <a:lvl3pPr marL="1371600" indent="-457200">
              <a:buFontTx/>
              <a:buBlip>
                <a:blip r:embed="rId2"/>
              </a:buBlip>
              <a:defRPr sz="2800"/>
            </a:lvl3pPr>
            <a:lvl4pPr marL="1752600" indent="-381000">
              <a:buFontTx/>
              <a:buBlip>
                <a:blip r:embed="rId2"/>
              </a:buBlip>
              <a:defRPr sz="2400"/>
            </a:lvl4pPr>
            <a:lvl5pPr marL="2209800" indent="-381000">
              <a:buFontTx/>
              <a:buBlip>
                <a:blip r:embed="rId2"/>
              </a:buBlip>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3200" y="5128247"/>
            <a:ext cx="1320800" cy="1729761"/>
          </a:xfrm>
          <a:prstGeom prst="rect">
            <a:avLst/>
          </a:prstGeom>
        </p:spPr>
      </p:pic>
    </p:spTree>
    <p:extLst>
      <p:ext uri="{BB962C8B-B14F-4D97-AF65-F5344CB8AC3E}">
        <p14:creationId xmlns:p14="http://schemas.microsoft.com/office/powerpoint/2010/main" val="3850054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287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068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4287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33" y="2068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57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8380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953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762000"/>
            <a:ext cx="3008313" cy="914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762005"/>
            <a:ext cx="5111750" cy="5364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676404"/>
            <a:ext cx="3008313" cy="4449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645917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658555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5150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08808" y="838200"/>
            <a:ext cx="1946275"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896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2590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112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1662" y="1524000"/>
            <a:ext cx="3817938"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5240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457200" y="685800"/>
            <a:ext cx="8229600" cy="685800"/>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10473193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50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5168955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1662" y="1524000"/>
            <a:ext cx="3817938"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495800" y="15240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itle 1"/>
          <p:cNvSpPr>
            <a:spLocks noGrp="1"/>
          </p:cNvSpPr>
          <p:nvPr>
            <p:ph type="title"/>
          </p:nvPr>
        </p:nvSpPr>
        <p:spPr>
          <a:xfrm>
            <a:off x="457200" y="685800"/>
            <a:ext cx="8229600" cy="685800"/>
          </a:xfrm>
        </p:spPr>
        <p:txBody>
          <a:bodyPr/>
          <a:lstStyle>
            <a:lvl1pPr>
              <a:defRPr/>
            </a:lvl1pPr>
          </a:lstStyle>
          <a:p>
            <a:r>
              <a:rPr lang="en-CA"/>
              <a:t>Click to edit Master title style</a:t>
            </a:r>
            <a:endParaRPr lang="en-US"/>
          </a:p>
        </p:txBody>
      </p:sp>
    </p:spTree>
    <p:extLst>
      <p:ext uri="{BB962C8B-B14F-4D97-AF65-F5344CB8AC3E}">
        <p14:creationId xmlns:p14="http://schemas.microsoft.com/office/powerpoint/2010/main" val="2380372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1662" y="1524000"/>
            <a:ext cx="3817938"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95800" y="15240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457200" y="685800"/>
            <a:ext cx="8229600" cy="685800"/>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450405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858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2875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068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42875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30" y="2068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5080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25754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246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762000"/>
            <a:ext cx="3008313" cy="9144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762005"/>
            <a:ext cx="5111750" cy="5364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676404"/>
            <a:ext cx="3008313" cy="4449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534876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940253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5.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jpe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7" descr="upper_img_Blank.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 y="10"/>
            <a:ext cx="9161463"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228605" y="838200"/>
            <a:ext cx="85502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88930" y="1676400"/>
            <a:ext cx="85502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13" descr="Usask-Logo-70K.png"/>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10400" y="152410"/>
            <a:ext cx="1828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6"/>
          <p:cNvSpPr>
            <a:spLocks noChangeArrowheads="1"/>
          </p:cNvSpPr>
          <p:nvPr/>
        </p:nvSpPr>
        <p:spPr bwMode="auto">
          <a:xfrm>
            <a:off x="0" y="654527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r>
              <a:rPr lang="en-US" altLang="x-none" sz="1200" b="1">
                <a:latin typeface="Arial" charset="0"/>
              </a:rPr>
              <a:t>Faculty Development</a:t>
            </a:r>
          </a:p>
        </p:txBody>
      </p:sp>
      <p:pic>
        <p:nvPicPr>
          <p:cNvPr id="7" name="Picture 7" descr="upper_img_Blank.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 y="10"/>
            <a:ext cx="9161463"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Usask-Logo-70K.png"/>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10400" y="152410"/>
            <a:ext cx="1828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ChangeArrowheads="1"/>
          </p:cNvSpPr>
          <p:nvPr/>
        </p:nvSpPr>
        <p:spPr bwMode="auto">
          <a:xfrm>
            <a:off x="0" y="654527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r>
              <a:rPr lang="en-US" altLang="x-none" sz="1200" b="1">
                <a:latin typeface="Arial" charset="0"/>
              </a:rPr>
              <a:t>Faculty Development</a:t>
            </a:r>
          </a:p>
        </p:txBody>
      </p:sp>
      <p:pic>
        <p:nvPicPr>
          <p:cNvPr id="10" name="Picture 9" descr="upper_img_Blank.jp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 y="10"/>
            <a:ext cx="9161463"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Usask-Logo-70K.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7010400" y="152410"/>
            <a:ext cx="1828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6"/>
          <p:cNvSpPr>
            <a:spLocks noChangeArrowheads="1"/>
          </p:cNvSpPr>
          <p:nvPr userDrawn="1"/>
        </p:nvSpPr>
        <p:spPr bwMode="auto">
          <a:xfrm>
            <a:off x="0" y="654527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r>
              <a:rPr lang="en-US" altLang="x-none" sz="1200" b="1">
                <a:latin typeface="Arial" charset="0"/>
              </a:rPr>
              <a:t>Faculty Development</a:t>
            </a:r>
          </a:p>
        </p:txBody>
      </p:sp>
    </p:spTree>
    <p:extLst>
      <p:ext uri="{BB962C8B-B14F-4D97-AF65-F5344CB8AC3E}">
        <p14:creationId xmlns:p14="http://schemas.microsoft.com/office/powerpoint/2010/main" val="25299623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rtl="0" eaLnBrk="1" fontAlgn="base" hangingPunct="1">
        <a:spcBef>
          <a:spcPct val="0"/>
        </a:spcBef>
        <a:spcAft>
          <a:spcPct val="0"/>
        </a:spcAft>
        <a:defRPr sz="4400">
          <a:solidFill>
            <a:srgbClr val="595959"/>
          </a:solidFill>
          <a:latin typeface="Calibri"/>
          <a:ea typeface="ＭＳ Ｐゴシック" pitchFamily="-108" charset="-128"/>
          <a:cs typeface="Calibri"/>
        </a:defRPr>
      </a:lvl1pPr>
      <a:lvl2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2pPr>
      <a:lvl3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3pPr>
      <a:lvl4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4pPr>
      <a:lvl5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5pPr>
      <a:lvl6pPr marL="457200" algn="l" rtl="0" eaLnBrk="1" fontAlgn="base" hangingPunct="1">
        <a:spcBef>
          <a:spcPct val="0"/>
        </a:spcBef>
        <a:spcAft>
          <a:spcPct val="0"/>
        </a:spcAft>
        <a:defRPr sz="3200" b="1">
          <a:solidFill>
            <a:srgbClr val="FFFFFF"/>
          </a:solidFill>
          <a:latin typeface="Arial Black" pitchFamily="-108" charset="0"/>
        </a:defRPr>
      </a:lvl6pPr>
      <a:lvl7pPr marL="914400" algn="l" rtl="0" eaLnBrk="1" fontAlgn="base" hangingPunct="1">
        <a:spcBef>
          <a:spcPct val="0"/>
        </a:spcBef>
        <a:spcAft>
          <a:spcPct val="0"/>
        </a:spcAft>
        <a:defRPr sz="3200" b="1">
          <a:solidFill>
            <a:srgbClr val="FFFFFF"/>
          </a:solidFill>
          <a:latin typeface="Arial Black" pitchFamily="-108" charset="0"/>
        </a:defRPr>
      </a:lvl7pPr>
      <a:lvl8pPr marL="1371600" algn="l" rtl="0" eaLnBrk="1" fontAlgn="base" hangingPunct="1">
        <a:spcBef>
          <a:spcPct val="0"/>
        </a:spcBef>
        <a:spcAft>
          <a:spcPct val="0"/>
        </a:spcAft>
        <a:defRPr sz="3200" b="1">
          <a:solidFill>
            <a:srgbClr val="FFFFFF"/>
          </a:solidFill>
          <a:latin typeface="Arial Black" pitchFamily="-108" charset="0"/>
        </a:defRPr>
      </a:lvl8pPr>
      <a:lvl9pPr marL="1828800" algn="l" rtl="0" eaLnBrk="1" fontAlgn="base" hangingPunct="1">
        <a:spcBef>
          <a:spcPct val="0"/>
        </a:spcBef>
        <a:spcAft>
          <a:spcPct val="0"/>
        </a:spcAft>
        <a:defRPr sz="3200" b="1">
          <a:solidFill>
            <a:srgbClr val="FFFFFF"/>
          </a:solidFill>
          <a:latin typeface="Arial Black" pitchFamily="-108" charset="0"/>
        </a:defRPr>
      </a:lvl9pPr>
    </p:titleStyle>
    <p:bodyStyle>
      <a:lvl1pPr marL="269875" indent="-269875" algn="l" rtl="0" eaLnBrk="1" fontAlgn="base" hangingPunct="1">
        <a:spcBef>
          <a:spcPct val="20000"/>
        </a:spcBef>
        <a:spcAft>
          <a:spcPct val="0"/>
        </a:spcAft>
        <a:buSzPct val="75000"/>
        <a:buFont typeface="Wingdings" panose="05000000000000000000" pitchFamily="2" charset="2"/>
        <a:buChar char="§"/>
        <a:defRPr sz="28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 typeface="Arial" panose="020B0604020202020204" pitchFamily="34" charset="0"/>
        <a:buAutoNum type="alphaLcParenR"/>
        <a:defRPr sz="24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 typeface="Times" panose="02020603060405020304" pitchFamily="18" charset="0"/>
        <a:buChar char="•"/>
        <a:defRPr sz="20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 typeface="Times" panose="02020603060405020304" pitchFamily="18" charset="0"/>
        <a:buChar char="•"/>
        <a:defRPr sz="16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 typeface="Times" panose="02020603060405020304" pitchFamily="18" charset="0"/>
        <a:buChar char="•"/>
        <a:defRPr sz="16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7" descr="upper_img_Blank.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 y="16"/>
            <a:ext cx="9161463"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228608" y="838200"/>
            <a:ext cx="85502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88933" y="1676400"/>
            <a:ext cx="855027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13" descr="Usask-Logo-70K.png"/>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10400" y="152416"/>
            <a:ext cx="1828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6"/>
          <p:cNvSpPr>
            <a:spLocks noChangeArrowheads="1"/>
          </p:cNvSpPr>
          <p:nvPr/>
        </p:nvSpPr>
        <p:spPr bwMode="auto">
          <a:xfrm>
            <a:off x="0" y="6545279"/>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r>
              <a:rPr lang="en-US" altLang="x-none" sz="1200" b="1">
                <a:latin typeface="Arial" charset="0"/>
              </a:rPr>
              <a:t>Faculty Development</a:t>
            </a:r>
          </a:p>
        </p:txBody>
      </p:sp>
      <p:pic>
        <p:nvPicPr>
          <p:cNvPr id="7" name="Picture 7" descr="upper_img_Blank.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 y="16"/>
            <a:ext cx="9161463"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Usask-Logo-70K.png"/>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10400" y="152416"/>
            <a:ext cx="1828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a:spLocks noChangeArrowheads="1"/>
          </p:cNvSpPr>
          <p:nvPr/>
        </p:nvSpPr>
        <p:spPr bwMode="auto">
          <a:xfrm>
            <a:off x="0" y="6545279"/>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r>
              <a:rPr lang="en-US" altLang="x-none" sz="1200" b="1">
                <a:latin typeface="Arial" charset="0"/>
              </a:rPr>
              <a:t>Faculty Development</a:t>
            </a:r>
          </a:p>
        </p:txBody>
      </p:sp>
      <p:pic>
        <p:nvPicPr>
          <p:cNvPr id="10" name="Picture 9" descr="upper_img_Blank.jp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 y="16"/>
            <a:ext cx="9161463"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Usask-Logo-70K.png"/>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7010400" y="152416"/>
            <a:ext cx="1828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6"/>
          <p:cNvSpPr>
            <a:spLocks noChangeArrowheads="1"/>
          </p:cNvSpPr>
          <p:nvPr userDrawn="1"/>
        </p:nvSpPr>
        <p:spPr bwMode="auto">
          <a:xfrm>
            <a:off x="0" y="6545279"/>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defRPr/>
            </a:pPr>
            <a:r>
              <a:rPr lang="en-US" altLang="x-none" sz="1200" b="1">
                <a:latin typeface="Arial" charset="0"/>
              </a:rPr>
              <a:t>Faculty Development</a:t>
            </a:r>
          </a:p>
        </p:txBody>
      </p:sp>
    </p:spTree>
    <p:extLst>
      <p:ext uri="{BB962C8B-B14F-4D97-AF65-F5344CB8AC3E}">
        <p14:creationId xmlns:p14="http://schemas.microsoft.com/office/powerpoint/2010/main" val="197719427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l" rtl="0" eaLnBrk="1" fontAlgn="base" hangingPunct="1">
        <a:spcBef>
          <a:spcPct val="0"/>
        </a:spcBef>
        <a:spcAft>
          <a:spcPct val="0"/>
        </a:spcAft>
        <a:defRPr sz="4400">
          <a:solidFill>
            <a:srgbClr val="595959"/>
          </a:solidFill>
          <a:latin typeface="Calibri"/>
          <a:ea typeface="ＭＳ Ｐゴシック" pitchFamily="-108" charset="-128"/>
          <a:cs typeface="Calibri"/>
        </a:defRPr>
      </a:lvl1pPr>
      <a:lvl2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2pPr>
      <a:lvl3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3pPr>
      <a:lvl4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4pPr>
      <a:lvl5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5pPr>
      <a:lvl6pPr marL="457200" algn="l" rtl="0" eaLnBrk="1" fontAlgn="base" hangingPunct="1">
        <a:spcBef>
          <a:spcPct val="0"/>
        </a:spcBef>
        <a:spcAft>
          <a:spcPct val="0"/>
        </a:spcAft>
        <a:defRPr sz="3200" b="1">
          <a:solidFill>
            <a:srgbClr val="FFFFFF"/>
          </a:solidFill>
          <a:latin typeface="Arial Black" pitchFamily="-108" charset="0"/>
        </a:defRPr>
      </a:lvl6pPr>
      <a:lvl7pPr marL="914400" algn="l" rtl="0" eaLnBrk="1" fontAlgn="base" hangingPunct="1">
        <a:spcBef>
          <a:spcPct val="0"/>
        </a:spcBef>
        <a:spcAft>
          <a:spcPct val="0"/>
        </a:spcAft>
        <a:defRPr sz="3200" b="1">
          <a:solidFill>
            <a:srgbClr val="FFFFFF"/>
          </a:solidFill>
          <a:latin typeface="Arial Black" pitchFamily="-108" charset="0"/>
        </a:defRPr>
      </a:lvl7pPr>
      <a:lvl8pPr marL="1371600" algn="l" rtl="0" eaLnBrk="1" fontAlgn="base" hangingPunct="1">
        <a:spcBef>
          <a:spcPct val="0"/>
        </a:spcBef>
        <a:spcAft>
          <a:spcPct val="0"/>
        </a:spcAft>
        <a:defRPr sz="3200" b="1">
          <a:solidFill>
            <a:srgbClr val="FFFFFF"/>
          </a:solidFill>
          <a:latin typeface="Arial Black" pitchFamily="-108" charset="0"/>
        </a:defRPr>
      </a:lvl8pPr>
      <a:lvl9pPr marL="1828800" algn="l" rtl="0" eaLnBrk="1" fontAlgn="base" hangingPunct="1">
        <a:spcBef>
          <a:spcPct val="0"/>
        </a:spcBef>
        <a:spcAft>
          <a:spcPct val="0"/>
        </a:spcAft>
        <a:defRPr sz="3200" b="1">
          <a:solidFill>
            <a:srgbClr val="FFFFFF"/>
          </a:solidFill>
          <a:latin typeface="Arial Black" pitchFamily="-108" charset="0"/>
        </a:defRPr>
      </a:lvl9pPr>
    </p:titleStyle>
    <p:bodyStyle>
      <a:lvl1pPr marL="269875" indent="-269875" algn="l" rtl="0" eaLnBrk="1" fontAlgn="base" hangingPunct="1">
        <a:spcBef>
          <a:spcPct val="20000"/>
        </a:spcBef>
        <a:spcAft>
          <a:spcPct val="0"/>
        </a:spcAft>
        <a:buSzPct val="75000"/>
        <a:buFont typeface="Wingdings" panose="05000000000000000000" pitchFamily="2" charset="2"/>
        <a:buChar char="§"/>
        <a:defRPr sz="28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 typeface="Arial" panose="020B0604020202020204" pitchFamily="34" charset="0"/>
        <a:buAutoNum type="alphaLcParenR"/>
        <a:defRPr sz="24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 typeface="Times" panose="02020603060405020304" pitchFamily="18" charset="0"/>
        <a:buChar char="•"/>
        <a:defRPr sz="20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 typeface="Times" panose="02020603060405020304" pitchFamily="18" charset="0"/>
        <a:buChar char="•"/>
        <a:defRPr sz="16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 typeface="Times" panose="02020603060405020304" pitchFamily="18" charset="0"/>
        <a:buChar char="•"/>
        <a:defRPr sz="16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youtube.com/watch?v=KVp9xCmDqP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jpeg"/><Relationship Id="rId5" Type="http://schemas.microsoft.com/office/2007/relationships/hdphoto" Target="../media/hdphoto1.wdp"/><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hyperlink" Target="https://www.youtube.com/watch?v=LrzvcsjJIG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ChangeArrowheads="1"/>
          </p:cNvSpPr>
          <p:nvPr/>
        </p:nvSpPr>
        <p:spPr bwMode="auto">
          <a:xfrm>
            <a:off x="2405063" y="34385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60405020304" pitchFamily="18" charset="0"/>
                <a:ea typeface="ＭＳ Ｐゴシック" panose="020B0600070205080204" pitchFamily="34" charset="-128"/>
              </a:defRPr>
            </a:lvl1pPr>
            <a:lvl2pPr marL="37931725" indent="-37474525">
              <a:defRPr sz="2400">
                <a:solidFill>
                  <a:schemeClr val="tx1"/>
                </a:solidFill>
                <a:latin typeface="Times" panose="02020603060405020304" pitchFamily="18" charset="0"/>
                <a:ea typeface="ＭＳ Ｐゴシック" panose="020B0600070205080204" pitchFamily="34" charset="-128"/>
              </a:defRPr>
            </a:lvl2pPr>
            <a:lvl3pPr marL="1143000" indent="-228600">
              <a:defRPr sz="2400">
                <a:solidFill>
                  <a:schemeClr val="tx1"/>
                </a:solidFill>
                <a:latin typeface="Times" panose="02020603060405020304" pitchFamily="18" charset="0"/>
                <a:ea typeface="ＭＳ Ｐゴシック" panose="020B0600070205080204" pitchFamily="34" charset="-128"/>
              </a:defRPr>
            </a:lvl3pPr>
            <a:lvl4pPr marL="1600200" indent="-228600">
              <a:defRPr sz="2400">
                <a:solidFill>
                  <a:schemeClr val="tx1"/>
                </a:solidFill>
                <a:latin typeface="Times" panose="02020603060405020304" pitchFamily="18" charset="0"/>
                <a:ea typeface="ＭＳ Ｐゴシック" panose="020B0600070205080204" pitchFamily="34" charset="-128"/>
              </a:defRPr>
            </a:lvl4pPr>
            <a:lvl5pPr marL="2057400" indent="-228600">
              <a:defRPr sz="2400">
                <a:solidFill>
                  <a:schemeClr val="tx1"/>
                </a:solidFill>
                <a:latin typeface="Times" panose="0202060306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5123" name="Rectangle 12"/>
          <p:cNvSpPr>
            <a:spLocks noChangeArrowheads="1"/>
          </p:cNvSpPr>
          <p:nvPr/>
        </p:nvSpPr>
        <p:spPr bwMode="auto">
          <a:xfrm>
            <a:off x="8494713" y="53181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60405020304" pitchFamily="18" charset="0"/>
                <a:ea typeface="ＭＳ Ｐゴシック" panose="020B0600070205080204" pitchFamily="34" charset="-128"/>
              </a:defRPr>
            </a:lvl1pPr>
            <a:lvl2pPr marL="37931725" indent="-37474525">
              <a:defRPr sz="2400">
                <a:solidFill>
                  <a:schemeClr val="tx1"/>
                </a:solidFill>
                <a:latin typeface="Times" panose="02020603060405020304" pitchFamily="18" charset="0"/>
                <a:ea typeface="ＭＳ Ｐゴシック" panose="020B0600070205080204" pitchFamily="34" charset="-128"/>
              </a:defRPr>
            </a:lvl2pPr>
            <a:lvl3pPr marL="1143000" indent="-228600">
              <a:defRPr sz="2400">
                <a:solidFill>
                  <a:schemeClr val="tx1"/>
                </a:solidFill>
                <a:latin typeface="Times" panose="02020603060405020304" pitchFamily="18" charset="0"/>
                <a:ea typeface="ＭＳ Ｐゴシック" panose="020B0600070205080204" pitchFamily="34" charset="-128"/>
              </a:defRPr>
            </a:lvl3pPr>
            <a:lvl4pPr marL="1600200" indent="-228600">
              <a:defRPr sz="2400">
                <a:solidFill>
                  <a:schemeClr val="tx1"/>
                </a:solidFill>
                <a:latin typeface="Times" panose="02020603060405020304" pitchFamily="18" charset="0"/>
                <a:ea typeface="ＭＳ Ｐゴシック" panose="020B0600070205080204" pitchFamily="34" charset="-128"/>
              </a:defRPr>
            </a:lvl4pPr>
            <a:lvl5pPr marL="2057400" indent="-228600">
              <a:defRPr sz="2400">
                <a:solidFill>
                  <a:schemeClr val="tx1"/>
                </a:solidFill>
                <a:latin typeface="Times" panose="0202060306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pic>
        <p:nvPicPr>
          <p:cNvPr id="5124" name="Picture 11" descr="Usask-Logo-70K.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4495810"/>
            <a:ext cx="18288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544" y="5051031"/>
            <a:ext cx="279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1" descr="upper_img_greenbars.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886210"/>
            <a:ext cx="91440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17"/>
          <p:cNvSpPr>
            <a:spLocks noChangeArrowheads="1"/>
          </p:cNvSpPr>
          <p:nvPr/>
        </p:nvSpPr>
        <p:spPr bwMode="auto">
          <a:xfrm>
            <a:off x="0" y="3505200"/>
            <a:ext cx="9144000" cy="381000"/>
          </a:xfrm>
          <a:prstGeom prst="rect">
            <a:avLst/>
          </a:prstGeom>
          <a:solidFill>
            <a:srgbClr val="8FD634">
              <a:alpha val="1490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Times" panose="02020603060405020304" pitchFamily="18" charset="0"/>
                <a:ea typeface="ＭＳ Ｐゴシック" panose="020B0600070205080204" pitchFamily="34" charset="-128"/>
              </a:defRPr>
            </a:lvl1pPr>
            <a:lvl2pPr marL="37931725" indent="-37474525">
              <a:defRPr sz="2400">
                <a:solidFill>
                  <a:schemeClr val="tx1"/>
                </a:solidFill>
                <a:latin typeface="Times" panose="02020603060405020304" pitchFamily="18" charset="0"/>
                <a:ea typeface="ＭＳ Ｐゴシック" panose="020B0600070205080204" pitchFamily="34" charset="-128"/>
              </a:defRPr>
            </a:lvl2pPr>
            <a:lvl3pPr marL="1143000" indent="-228600">
              <a:defRPr sz="2400">
                <a:solidFill>
                  <a:schemeClr val="tx1"/>
                </a:solidFill>
                <a:latin typeface="Times" panose="02020603060405020304" pitchFamily="18" charset="0"/>
                <a:ea typeface="ＭＳ Ｐゴシック" panose="020B0600070205080204" pitchFamily="34" charset="-128"/>
              </a:defRPr>
            </a:lvl3pPr>
            <a:lvl4pPr marL="1600200" indent="-228600">
              <a:defRPr sz="2400">
                <a:solidFill>
                  <a:schemeClr val="tx1"/>
                </a:solidFill>
                <a:latin typeface="Times" panose="02020603060405020304" pitchFamily="18" charset="0"/>
                <a:ea typeface="ＭＳ Ｐゴシック" panose="020B0600070205080204" pitchFamily="34" charset="-128"/>
              </a:defRPr>
            </a:lvl4pPr>
            <a:lvl5pPr marL="2057400" indent="-228600">
              <a:defRPr sz="2400">
                <a:solidFill>
                  <a:schemeClr val="tx1"/>
                </a:solidFill>
                <a:latin typeface="Times" panose="0202060306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5128" name="Rectangle 3"/>
          <p:cNvSpPr txBox="1">
            <a:spLocks noChangeArrowheads="1"/>
          </p:cNvSpPr>
          <p:nvPr/>
        </p:nvSpPr>
        <p:spPr bwMode="auto">
          <a:xfrm>
            <a:off x="507944" y="5026732"/>
            <a:ext cx="6535976" cy="93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panose="02020603060405020304" pitchFamily="18" charset="0"/>
                <a:ea typeface="ＭＳ Ｐゴシック" panose="020B0600070205080204" pitchFamily="34" charset="-128"/>
              </a:defRPr>
            </a:lvl1pPr>
            <a:lvl2pPr marL="37931725" indent="-37474525">
              <a:defRPr sz="2400">
                <a:solidFill>
                  <a:schemeClr val="tx1"/>
                </a:solidFill>
                <a:latin typeface="Times" panose="02020603060405020304" pitchFamily="18" charset="0"/>
                <a:ea typeface="ＭＳ Ｐゴシック" panose="020B0600070205080204" pitchFamily="34" charset="-128"/>
              </a:defRPr>
            </a:lvl2pPr>
            <a:lvl3pPr marL="1143000" indent="-228600">
              <a:defRPr sz="2400">
                <a:solidFill>
                  <a:schemeClr val="tx1"/>
                </a:solidFill>
                <a:latin typeface="Times" panose="02020603060405020304" pitchFamily="18" charset="0"/>
                <a:ea typeface="ＭＳ Ｐゴシック" panose="020B0600070205080204" pitchFamily="34" charset="-128"/>
              </a:defRPr>
            </a:lvl3pPr>
            <a:lvl4pPr marL="1600200" indent="-228600">
              <a:defRPr sz="2400">
                <a:solidFill>
                  <a:schemeClr val="tx1"/>
                </a:solidFill>
                <a:latin typeface="Times" panose="02020603060405020304" pitchFamily="18" charset="0"/>
                <a:ea typeface="ＭＳ Ｐゴシック" panose="020B0600070205080204" pitchFamily="34" charset="-128"/>
              </a:defRPr>
            </a:lvl4pPr>
            <a:lvl5pPr marL="2057400" indent="-228600">
              <a:defRPr sz="2400">
                <a:solidFill>
                  <a:schemeClr val="tx1"/>
                </a:solidFill>
                <a:latin typeface="Times" panose="0202060306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9pPr>
          </a:lstStyle>
          <a:p>
            <a:pPr eaLnBrk="0" fontAlgn="base" hangingPunct="0">
              <a:spcBef>
                <a:spcPct val="0"/>
              </a:spcBef>
              <a:spcAft>
                <a:spcPct val="0"/>
              </a:spcAft>
            </a:pPr>
            <a:r>
              <a:rPr lang="en-CA" altLang="en-US" sz="3600" b="1" dirty="0">
                <a:solidFill>
                  <a:srgbClr val="86B234"/>
                </a:solidFill>
                <a:latin typeface="Calibri" panose="020F0502020204030204" pitchFamily="34" charset="0"/>
              </a:rPr>
              <a:t>Unconscious Bias: Self-improvement through awareness</a:t>
            </a:r>
          </a:p>
        </p:txBody>
      </p:sp>
      <p:sp>
        <p:nvSpPr>
          <p:cNvPr id="4106" name="Rectangle 2"/>
          <p:cNvSpPr txBox="1">
            <a:spLocks noChangeArrowheads="1"/>
          </p:cNvSpPr>
          <p:nvPr/>
        </p:nvSpPr>
        <p:spPr bwMode="auto">
          <a:xfrm>
            <a:off x="7915285" y="6538913"/>
            <a:ext cx="11588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charset="0"/>
                <a:ea typeface="ＭＳ Ｐゴシック" charset="-128"/>
              </a:defRPr>
            </a:lvl1pPr>
            <a:lvl2pPr marL="37931725" indent="-37474525">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r" eaLnBrk="0" fontAlgn="base" hangingPunct="0">
              <a:spcBef>
                <a:spcPct val="0"/>
              </a:spcBef>
              <a:spcAft>
                <a:spcPct val="0"/>
              </a:spcAft>
              <a:defRPr/>
            </a:pPr>
            <a:r>
              <a:rPr lang="en-US" altLang="x-none" sz="1200">
                <a:solidFill>
                  <a:srgbClr val="797979"/>
                </a:solidFill>
                <a:latin typeface="Arial" panose="020B0604020202020204"/>
              </a:rPr>
              <a:t>www.usask.ca</a:t>
            </a:r>
          </a:p>
        </p:txBody>
      </p:sp>
      <p:pic>
        <p:nvPicPr>
          <p:cNvPr id="513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34210" y="4953000"/>
            <a:ext cx="19843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
          <p:cNvSpPr txBox="1">
            <a:spLocks noChangeArrowheads="1"/>
          </p:cNvSpPr>
          <p:nvPr/>
        </p:nvSpPr>
        <p:spPr bwMode="auto">
          <a:xfrm>
            <a:off x="5994408" y="5592396"/>
            <a:ext cx="30797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60405020304" pitchFamily="18" charset="0"/>
                <a:ea typeface="ＭＳ Ｐゴシック" panose="020B0600070205080204" pitchFamily="34" charset="-128"/>
              </a:defRPr>
            </a:lvl1pPr>
            <a:lvl2pPr marL="37931725" indent="-37474525">
              <a:defRPr sz="2400">
                <a:solidFill>
                  <a:schemeClr val="tx1"/>
                </a:solidFill>
                <a:latin typeface="Times" panose="02020603060405020304" pitchFamily="18" charset="0"/>
                <a:ea typeface="ＭＳ Ｐゴシック" panose="020B0600070205080204" pitchFamily="34" charset="-128"/>
              </a:defRPr>
            </a:lvl2pPr>
            <a:lvl3pPr marL="1143000" indent="-228600">
              <a:defRPr sz="2400">
                <a:solidFill>
                  <a:schemeClr val="tx1"/>
                </a:solidFill>
                <a:latin typeface="Times" panose="02020603060405020304" pitchFamily="18" charset="0"/>
                <a:ea typeface="ＭＳ Ｐゴシック" panose="020B0600070205080204" pitchFamily="34" charset="-128"/>
              </a:defRPr>
            </a:lvl3pPr>
            <a:lvl4pPr marL="1600200" indent="-228600">
              <a:defRPr sz="2400">
                <a:solidFill>
                  <a:schemeClr val="tx1"/>
                </a:solidFill>
                <a:latin typeface="Times" panose="02020603060405020304" pitchFamily="18" charset="0"/>
                <a:ea typeface="ＭＳ Ｐゴシック" panose="020B0600070205080204" pitchFamily="34" charset="-128"/>
              </a:defRPr>
            </a:lvl4pPr>
            <a:lvl5pPr marL="2057400" indent="-228600">
              <a:defRPr sz="2400">
                <a:solidFill>
                  <a:schemeClr val="tx1"/>
                </a:solidFill>
                <a:latin typeface="Times" panose="0202060306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9pPr>
          </a:lstStyle>
          <a:p>
            <a:pPr algn="r" eaLnBrk="0" fontAlgn="base" hangingPunct="0">
              <a:spcBef>
                <a:spcPct val="20000"/>
              </a:spcBef>
              <a:spcAft>
                <a:spcPct val="0"/>
              </a:spcAft>
              <a:buSzPct val="75000"/>
            </a:pPr>
            <a:r>
              <a:rPr lang="en-CA" altLang="en-US" dirty="0">
                <a:solidFill>
                  <a:srgbClr val="797979"/>
                </a:solidFill>
                <a:latin typeface="Calibri" panose="020F0502020204030204" pitchFamily="34" charset="0"/>
              </a:rPr>
              <a:t>Ethics Week</a:t>
            </a:r>
          </a:p>
          <a:p>
            <a:pPr algn="r" eaLnBrk="0" fontAlgn="base" hangingPunct="0">
              <a:spcBef>
                <a:spcPct val="20000"/>
              </a:spcBef>
              <a:spcAft>
                <a:spcPct val="0"/>
              </a:spcAft>
              <a:buSzPct val="75000"/>
            </a:pPr>
            <a:r>
              <a:rPr lang="en-CA" altLang="en-US" dirty="0">
                <a:solidFill>
                  <a:srgbClr val="797979"/>
                </a:solidFill>
                <a:latin typeface="Calibri" panose="020F0502020204030204" pitchFamily="34" charset="0"/>
              </a:rPr>
              <a:t>November 6</a:t>
            </a:r>
            <a:r>
              <a:rPr lang="en-CA" altLang="en-US" baseline="30000" dirty="0">
                <a:solidFill>
                  <a:srgbClr val="797979"/>
                </a:solidFill>
                <a:latin typeface="Calibri" panose="020F0502020204030204" pitchFamily="34" charset="0"/>
              </a:rPr>
              <a:t>th</a:t>
            </a:r>
            <a:r>
              <a:rPr lang="en-CA" altLang="en-US" dirty="0">
                <a:solidFill>
                  <a:srgbClr val="797979"/>
                </a:solidFill>
                <a:latin typeface="Calibri" panose="020F0502020204030204" pitchFamily="34" charset="0"/>
              </a:rPr>
              <a:t>, 2023</a:t>
            </a:r>
          </a:p>
        </p:txBody>
      </p:sp>
      <p:sp>
        <p:nvSpPr>
          <p:cNvPr id="14" name="Rectangle 4"/>
          <p:cNvSpPr txBox="1">
            <a:spLocks noChangeArrowheads="1"/>
          </p:cNvSpPr>
          <p:nvPr/>
        </p:nvSpPr>
        <p:spPr bwMode="auto">
          <a:xfrm>
            <a:off x="0" y="6174582"/>
            <a:ext cx="2519362" cy="41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60405020304" pitchFamily="18" charset="0"/>
                <a:ea typeface="ＭＳ Ｐゴシック" panose="020B0600070205080204" pitchFamily="34" charset="-128"/>
              </a:defRPr>
            </a:lvl1pPr>
            <a:lvl2pPr marL="37931725" indent="-37474525">
              <a:defRPr sz="2400">
                <a:solidFill>
                  <a:schemeClr val="tx1"/>
                </a:solidFill>
                <a:latin typeface="Times" panose="02020603060405020304" pitchFamily="18" charset="0"/>
                <a:ea typeface="ＭＳ Ｐゴシック" panose="020B0600070205080204" pitchFamily="34" charset="-128"/>
              </a:defRPr>
            </a:lvl2pPr>
            <a:lvl3pPr marL="1143000" indent="-228600">
              <a:defRPr sz="2400">
                <a:solidFill>
                  <a:schemeClr val="tx1"/>
                </a:solidFill>
                <a:latin typeface="Times" panose="02020603060405020304" pitchFamily="18" charset="0"/>
                <a:ea typeface="ＭＳ Ｐゴシック" panose="020B0600070205080204" pitchFamily="34" charset="-128"/>
              </a:defRPr>
            </a:lvl3pPr>
            <a:lvl4pPr marL="1600200" indent="-228600">
              <a:defRPr sz="2400">
                <a:solidFill>
                  <a:schemeClr val="tx1"/>
                </a:solidFill>
                <a:latin typeface="Times" panose="02020603060405020304" pitchFamily="18" charset="0"/>
                <a:ea typeface="ＭＳ Ｐゴシック" panose="020B0600070205080204" pitchFamily="34" charset="-128"/>
              </a:defRPr>
            </a:lvl4pPr>
            <a:lvl5pPr marL="2057400" indent="-228600">
              <a:defRPr sz="2400">
                <a:solidFill>
                  <a:schemeClr val="tx1"/>
                </a:solidFill>
                <a:latin typeface="Times" panose="0202060306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60405020304" pitchFamily="18" charset="0"/>
                <a:ea typeface="ＭＳ Ｐゴシック" panose="020B0600070205080204" pitchFamily="34" charset="-128"/>
              </a:defRPr>
            </a:lvl9pPr>
          </a:lstStyle>
          <a:p>
            <a:pPr eaLnBrk="0" fontAlgn="base" hangingPunct="0">
              <a:spcBef>
                <a:spcPct val="20000"/>
              </a:spcBef>
              <a:spcAft>
                <a:spcPct val="0"/>
              </a:spcAft>
              <a:buSzPct val="75000"/>
            </a:pPr>
            <a:r>
              <a:rPr lang="en-CA" altLang="en-US" sz="1800">
                <a:solidFill>
                  <a:srgbClr val="797979"/>
                </a:solidFill>
                <a:latin typeface="Calibri" panose="020F0502020204030204" pitchFamily="34" charset="0"/>
              </a:rPr>
              <a:t>Sean Polreis</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
            <a:ext cx="9144000" cy="3883820"/>
          </a:xfrm>
          <a:prstGeom prst="rect">
            <a:avLst/>
          </a:prstGeom>
        </p:spPr>
      </p:pic>
    </p:spTree>
    <p:extLst>
      <p:ext uri="{BB962C8B-B14F-4D97-AF65-F5344CB8AC3E}">
        <p14:creationId xmlns:p14="http://schemas.microsoft.com/office/powerpoint/2010/main" val="3842137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anta Claus speaking on a mobile telephone">
            <a:extLst>
              <a:ext uri="{FF2B5EF4-FFF2-40B4-BE49-F238E27FC236}">
                <a16:creationId xmlns:a16="http://schemas.microsoft.com/office/drawing/2014/main" id="{A54EAA00-42E3-7EE8-0107-5E6653603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493" y="2677751"/>
            <a:ext cx="4088750" cy="2726100"/>
          </a:xfrm>
          <a:prstGeom prst="rect">
            <a:avLst/>
          </a:prstGeom>
          <a:ln>
            <a:noFill/>
          </a:ln>
          <a:effectLst>
            <a:softEdge rad="112500"/>
          </a:effectLst>
        </p:spPr>
      </p:pic>
      <p:sp>
        <p:nvSpPr>
          <p:cNvPr id="22" name="Rectangle 21">
            <a:extLst>
              <a:ext uri="{FF2B5EF4-FFF2-40B4-BE49-F238E27FC236}">
                <a16:creationId xmlns:a16="http://schemas.microsoft.com/office/drawing/2014/main" id="{37D78405-80A8-3BFD-A3B0-8DFD2FD94938}"/>
              </a:ext>
            </a:extLst>
          </p:cNvPr>
          <p:cNvSpPr/>
          <p:nvPr/>
        </p:nvSpPr>
        <p:spPr bwMode="auto">
          <a:xfrm>
            <a:off x="0" y="6413054"/>
            <a:ext cx="2067252" cy="46166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Times" pitchFamily="-108" charset="0"/>
            </a:endParaRPr>
          </a:p>
        </p:txBody>
      </p:sp>
      <p:sp>
        <p:nvSpPr>
          <p:cNvPr id="2" name="Title 1"/>
          <p:cNvSpPr>
            <a:spLocks noGrp="1"/>
          </p:cNvSpPr>
          <p:nvPr>
            <p:ph type="title"/>
          </p:nvPr>
        </p:nvSpPr>
        <p:spPr>
          <a:xfrm>
            <a:off x="1032513" y="297798"/>
            <a:ext cx="6807108" cy="733156"/>
          </a:xfrm>
        </p:spPr>
        <p:txBody>
          <a:bodyPr/>
          <a:lstStyle/>
          <a:p>
            <a:r>
              <a:rPr lang="en-CA" dirty="0"/>
              <a:t>1</a:t>
            </a:r>
            <a:r>
              <a:rPr lang="en-CA" baseline="30000" dirty="0"/>
              <a:t>st</a:t>
            </a:r>
            <a:r>
              <a:rPr lang="en-CA" dirty="0"/>
              <a:t> feeling</a:t>
            </a:r>
            <a:endParaRPr lang="en-US" sz="4000" b="1" dirty="0"/>
          </a:p>
        </p:txBody>
      </p:sp>
      <p:sp>
        <p:nvSpPr>
          <p:cNvPr id="6" name="TextBox 5"/>
          <p:cNvSpPr txBox="1"/>
          <p:nvPr/>
        </p:nvSpPr>
        <p:spPr>
          <a:xfrm rot="704293">
            <a:off x="940762" y="1215594"/>
            <a:ext cx="144272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Jolly</a:t>
            </a:r>
            <a:endParaRPr lang="en-US" sz="2400" dirty="0">
              <a:solidFill>
                <a:srgbClr val="000000"/>
              </a:solidFill>
              <a:latin typeface="Calibri" panose="020F0502020204030204" pitchFamily="34" charset="0"/>
              <a:cs typeface="Calibri" panose="020F0502020204030204" pitchFamily="34" charset="0"/>
            </a:endParaRPr>
          </a:p>
        </p:txBody>
      </p:sp>
      <p:sp>
        <p:nvSpPr>
          <p:cNvPr id="7" name="TextBox 6"/>
          <p:cNvSpPr txBox="1"/>
          <p:nvPr/>
        </p:nvSpPr>
        <p:spPr>
          <a:xfrm rot="577531">
            <a:off x="7600864" y="3666612"/>
            <a:ext cx="162306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Excited</a:t>
            </a:r>
            <a:endParaRPr lang="en-US" sz="2400" dirty="0">
              <a:solidFill>
                <a:srgbClr val="000000"/>
              </a:solidFill>
              <a:latin typeface="Calibri" panose="020F0502020204030204" pitchFamily="34" charset="0"/>
              <a:cs typeface="Calibri" panose="020F0502020204030204" pitchFamily="34" charset="0"/>
            </a:endParaRPr>
          </a:p>
        </p:txBody>
      </p:sp>
      <p:sp>
        <p:nvSpPr>
          <p:cNvPr id="8" name="TextBox 7"/>
          <p:cNvSpPr txBox="1"/>
          <p:nvPr/>
        </p:nvSpPr>
        <p:spPr>
          <a:xfrm rot="20100505">
            <a:off x="4659267" y="5769653"/>
            <a:ext cx="1446408"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Hopeful</a:t>
            </a:r>
            <a:endParaRPr lang="en-US" sz="2400" dirty="0">
              <a:solidFill>
                <a:srgbClr val="000000"/>
              </a:solidFill>
              <a:latin typeface="Calibri" panose="020F0502020204030204" pitchFamily="34" charset="0"/>
              <a:cs typeface="Calibri" panose="020F0502020204030204" pitchFamily="34" charset="0"/>
            </a:endParaRPr>
          </a:p>
        </p:txBody>
      </p:sp>
      <p:sp>
        <p:nvSpPr>
          <p:cNvPr id="10" name="TextBox 9"/>
          <p:cNvSpPr txBox="1"/>
          <p:nvPr/>
        </p:nvSpPr>
        <p:spPr>
          <a:xfrm rot="1110113">
            <a:off x="6122415" y="5542809"/>
            <a:ext cx="187706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Depressed</a:t>
            </a:r>
            <a:endParaRPr lang="en-US" sz="2400" dirty="0">
              <a:solidFill>
                <a:srgbClr val="000000"/>
              </a:solidFill>
              <a:latin typeface="Calibri" panose="020F0502020204030204" pitchFamily="34" charset="0"/>
              <a:cs typeface="Calibri" panose="020F0502020204030204" pitchFamily="34" charset="0"/>
            </a:endParaRPr>
          </a:p>
        </p:txBody>
      </p:sp>
      <p:sp>
        <p:nvSpPr>
          <p:cNvPr id="11" name="TextBox 10"/>
          <p:cNvSpPr txBox="1"/>
          <p:nvPr/>
        </p:nvSpPr>
        <p:spPr>
          <a:xfrm rot="1175227">
            <a:off x="1394114" y="2761572"/>
            <a:ext cx="140970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Energized</a:t>
            </a:r>
            <a:endParaRPr lang="en-US" sz="2400" dirty="0">
              <a:solidFill>
                <a:srgbClr val="000000"/>
              </a:solidFill>
              <a:latin typeface="Calibri" panose="020F0502020204030204" pitchFamily="34" charset="0"/>
              <a:cs typeface="Calibri" panose="020F0502020204030204" pitchFamily="34" charset="0"/>
            </a:endParaRPr>
          </a:p>
        </p:txBody>
      </p:sp>
      <p:sp>
        <p:nvSpPr>
          <p:cNvPr id="12" name="TextBox 11"/>
          <p:cNvSpPr txBox="1"/>
          <p:nvPr/>
        </p:nvSpPr>
        <p:spPr>
          <a:xfrm rot="21136841">
            <a:off x="3453600" y="1430340"/>
            <a:ext cx="140970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Worry</a:t>
            </a:r>
            <a:endParaRPr lang="en-US" sz="2400" dirty="0">
              <a:solidFill>
                <a:srgbClr val="000000"/>
              </a:solidFill>
              <a:latin typeface="Calibri" panose="020F0502020204030204" pitchFamily="34" charset="0"/>
              <a:cs typeface="Calibri" panose="020F0502020204030204" pitchFamily="34" charset="0"/>
            </a:endParaRPr>
          </a:p>
        </p:txBody>
      </p:sp>
      <p:sp>
        <p:nvSpPr>
          <p:cNvPr id="13" name="TextBox 12"/>
          <p:cNvSpPr txBox="1"/>
          <p:nvPr/>
        </p:nvSpPr>
        <p:spPr>
          <a:xfrm rot="20581675">
            <a:off x="1959194" y="1744430"/>
            <a:ext cx="140970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Cold</a:t>
            </a:r>
            <a:endParaRPr lang="en-US" sz="2400" dirty="0">
              <a:solidFill>
                <a:srgbClr val="000000"/>
              </a:solidFill>
              <a:latin typeface="Calibri" panose="020F0502020204030204" pitchFamily="34" charset="0"/>
              <a:cs typeface="Calibri" panose="020F0502020204030204" pitchFamily="34" charset="0"/>
            </a:endParaRPr>
          </a:p>
        </p:txBody>
      </p:sp>
      <p:sp>
        <p:nvSpPr>
          <p:cNvPr id="14" name="TextBox 13"/>
          <p:cNvSpPr txBox="1"/>
          <p:nvPr/>
        </p:nvSpPr>
        <p:spPr>
          <a:xfrm rot="20220429">
            <a:off x="6474968" y="4160379"/>
            <a:ext cx="162560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Anxious</a:t>
            </a:r>
            <a:endParaRPr lang="en-US" sz="2400" dirty="0">
              <a:solidFill>
                <a:srgbClr val="000000"/>
              </a:solidFill>
              <a:latin typeface="Calibri" panose="020F0502020204030204" pitchFamily="34" charset="0"/>
              <a:cs typeface="Calibri" panose="020F0502020204030204" pitchFamily="34" charset="0"/>
            </a:endParaRPr>
          </a:p>
        </p:txBody>
      </p:sp>
      <p:sp>
        <p:nvSpPr>
          <p:cNvPr id="15" name="TextBox 14"/>
          <p:cNvSpPr txBox="1"/>
          <p:nvPr/>
        </p:nvSpPr>
        <p:spPr>
          <a:xfrm rot="19919716">
            <a:off x="-125073" y="5278754"/>
            <a:ext cx="162560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Sad</a:t>
            </a:r>
            <a:endParaRPr lang="en-US" sz="2400" dirty="0">
              <a:solidFill>
                <a:srgbClr val="000000"/>
              </a:solidFill>
              <a:latin typeface="Calibri" panose="020F0502020204030204" pitchFamily="34" charset="0"/>
              <a:cs typeface="Calibri" panose="020F0502020204030204" pitchFamily="34" charset="0"/>
            </a:endParaRPr>
          </a:p>
        </p:txBody>
      </p:sp>
      <p:sp>
        <p:nvSpPr>
          <p:cNvPr id="16" name="TextBox 15"/>
          <p:cNvSpPr txBox="1"/>
          <p:nvPr/>
        </p:nvSpPr>
        <p:spPr>
          <a:xfrm rot="343089">
            <a:off x="706144" y="4581493"/>
            <a:ext cx="184150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Grateful</a:t>
            </a:r>
            <a:endParaRPr lang="en-US" sz="2400" dirty="0">
              <a:solidFill>
                <a:srgbClr val="000000"/>
              </a:solidFill>
              <a:latin typeface="Calibri" panose="020F0502020204030204" pitchFamily="34" charset="0"/>
              <a:cs typeface="Calibri" panose="020F0502020204030204" pitchFamily="34" charset="0"/>
            </a:endParaRPr>
          </a:p>
        </p:txBody>
      </p:sp>
      <p:sp>
        <p:nvSpPr>
          <p:cNvPr id="17" name="TextBox 16"/>
          <p:cNvSpPr txBox="1"/>
          <p:nvPr/>
        </p:nvSpPr>
        <p:spPr>
          <a:xfrm rot="20129187">
            <a:off x="-204738" y="4243498"/>
            <a:ext cx="184150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Dismay</a:t>
            </a:r>
            <a:endParaRPr lang="en-US" sz="2400" dirty="0">
              <a:solidFill>
                <a:srgbClr val="000000"/>
              </a:solidFill>
              <a:latin typeface="Calibri" panose="020F0502020204030204" pitchFamily="34" charset="0"/>
              <a:cs typeface="Calibri" panose="020F0502020204030204" pitchFamily="34" charset="0"/>
            </a:endParaRPr>
          </a:p>
        </p:txBody>
      </p:sp>
      <p:sp>
        <p:nvSpPr>
          <p:cNvPr id="18" name="TextBox 17"/>
          <p:cNvSpPr txBox="1"/>
          <p:nvPr/>
        </p:nvSpPr>
        <p:spPr>
          <a:xfrm rot="532527">
            <a:off x="2843751" y="5764358"/>
            <a:ext cx="1645028"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Isolated</a:t>
            </a:r>
            <a:endParaRPr lang="en-US" sz="2400" dirty="0">
              <a:solidFill>
                <a:srgbClr val="000000"/>
              </a:solidFill>
              <a:latin typeface="Calibri" panose="020F0502020204030204" pitchFamily="34" charset="0"/>
              <a:cs typeface="Calibri" panose="020F0502020204030204" pitchFamily="34" charset="0"/>
            </a:endParaRPr>
          </a:p>
        </p:txBody>
      </p:sp>
      <p:sp>
        <p:nvSpPr>
          <p:cNvPr id="19" name="TextBox 18"/>
          <p:cNvSpPr txBox="1"/>
          <p:nvPr/>
        </p:nvSpPr>
        <p:spPr>
          <a:xfrm rot="1186387">
            <a:off x="7243800" y="4543784"/>
            <a:ext cx="140970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Happy</a:t>
            </a:r>
            <a:endParaRPr lang="en-US" sz="2400" dirty="0">
              <a:solidFill>
                <a:srgbClr val="000000"/>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173E7DD9-A9F1-40C1-9D4A-216186A14F9C}"/>
              </a:ext>
            </a:extLst>
          </p:cNvPr>
          <p:cNvSpPr txBox="1"/>
          <p:nvPr/>
        </p:nvSpPr>
        <p:spPr>
          <a:xfrm rot="21136841">
            <a:off x="1162111" y="3589548"/>
            <a:ext cx="1652689"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Exhausted</a:t>
            </a:r>
            <a:endParaRPr lang="en-US" sz="2400" dirty="0">
              <a:solidFill>
                <a:srgbClr val="000000"/>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91B46A0B-63D3-4A4D-AD80-116F2632B0B1}"/>
              </a:ext>
            </a:extLst>
          </p:cNvPr>
          <p:cNvSpPr txBox="1"/>
          <p:nvPr/>
        </p:nvSpPr>
        <p:spPr>
          <a:xfrm rot="364010">
            <a:off x="267113" y="3184666"/>
            <a:ext cx="140970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Doubt</a:t>
            </a:r>
            <a:endParaRPr lang="en-US" sz="2400" dirty="0">
              <a:solidFill>
                <a:srgbClr val="000000"/>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E48145A0-9A47-41EA-8B6D-72B55AD1BF82}"/>
              </a:ext>
            </a:extLst>
          </p:cNvPr>
          <p:cNvSpPr txBox="1"/>
          <p:nvPr/>
        </p:nvSpPr>
        <p:spPr>
          <a:xfrm rot="20123047">
            <a:off x="6573776" y="3389176"/>
            <a:ext cx="1473882"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Charitable</a:t>
            </a:r>
            <a:endParaRPr lang="en-US" sz="2400" dirty="0">
              <a:solidFill>
                <a:srgbClr val="00000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F4CEE3A5-6ECB-4ED9-8CF6-472AAA263443}"/>
              </a:ext>
            </a:extLst>
          </p:cNvPr>
          <p:cNvSpPr txBox="1"/>
          <p:nvPr/>
        </p:nvSpPr>
        <p:spPr>
          <a:xfrm rot="20380613">
            <a:off x="1140071" y="5676209"/>
            <a:ext cx="1667359"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Pessimistic</a:t>
            </a:r>
            <a:endParaRPr lang="en-US" sz="2400" dirty="0">
              <a:solidFill>
                <a:srgbClr val="000000"/>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3F7DFC4F-5CB1-46A8-8BF8-66A734A19733}"/>
              </a:ext>
            </a:extLst>
          </p:cNvPr>
          <p:cNvSpPr txBox="1"/>
          <p:nvPr/>
        </p:nvSpPr>
        <p:spPr>
          <a:xfrm>
            <a:off x="1970732" y="6513900"/>
            <a:ext cx="4831013" cy="338554"/>
          </a:xfrm>
          <a:prstGeom prst="rect">
            <a:avLst/>
          </a:prstGeom>
          <a:noFill/>
        </p:spPr>
        <p:txBody>
          <a:bodyPr wrap="square" rtlCol="0">
            <a:spAutoFit/>
          </a:bodyPr>
          <a:lstStyle/>
          <a:p>
            <a:pPr algn="ctr"/>
            <a:r>
              <a:rPr lang="en-US" sz="1600" dirty="0">
                <a:solidFill>
                  <a:srgbClr val="000000"/>
                </a:solidFill>
                <a:latin typeface="Calibri" panose="020F0502020204030204" pitchFamily="34" charset="0"/>
              </a:rPr>
              <a:t>McDonald’s logo icon courtesy Pixel Icons on IconScout</a:t>
            </a:r>
          </a:p>
        </p:txBody>
      </p:sp>
      <p:sp>
        <p:nvSpPr>
          <p:cNvPr id="28" name="TextBox 27">
            <a:extLst>
              <a:ext uri="{FF2B5EF4-FFF2-40B4-BE49-F238E27FC236}">
                <a16:creationId xmlns:a16="http://schemas.microsoft.com/office/drawing/2014/main" id="{9C982396-981E-40EC-99BD-67AB2415E1FB}"/>
              </a:ext>
            </a:extLst>
          </p:cNvPr>
          <p:cNvSpPr txBox="1"/>
          <p:nvPr/>
        </p:nvSpPr>
        <p:spPr>
          <a:xfrm rot="20529277">
            <a:off x="93983" y="2247023"/>
            <a:ext cx="187706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Comfort</a:t>
            </a:r>
            <a:endParaRPr lang="en-US" sz="2400" dirty="0">
              <a:solidFill>
                <a:srgbClr val="000000"/>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6E5AE4D5-C197-4E2F-9F3B-95F4D595F7A7}"/>
              </a:ext>
            </a:extLst>
          </p:cNvPr>
          <p:cNvSpPr txBox="1"/>
          <p:nvPr/>
        </p:nvSpPr>
        <p:spPr>
          <a:xfrm rot="1632163">
            <a:off x="7233765" y="1853416"/>
            <a:ext cx="1686138"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Communal</a:t>
            </a:r>
            <a:endParaRPr lang="en-US" sz="2400" dirty="0">
              <a:solidFill>
                <a:srgbClr val="000000"/>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EDCD57C2-D97D-4CB6-B18B-6D5D00AFE854}"/>
              </a:ext>
            </a:extLst>
          </p:cNvPr>
          <p:cNvSpPr txBox="1"/>
          <p:nvPr/>
        </p:nvSpPr>
        <p:spPr>
          <a:xfrm>
            <a:off x="7466492" y="2744591"/>
            <a:ext cx="140970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Pleasure</a:t>
            </a:r>
            <a:endParaRPr lang="en-US" sz="2400" dirty="0">
              <a:solidFill>
                <a:srgbClr val="00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B4ECCFF-9354-BB5E-D129-BCF93E8CF007}"/>
              </a:ext>
            </a:extLst>
          </p:cNvPr>
          <p:cNvSpPr txBox="1"/>
          <p:nvPr/>
        </p:nvSpPr>
        <p:spPr>
          <a:xfrm rot="1746440">
            <a:off x="6252169" y="2150681"/>
            <a:ext cx="1251922"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Warm</a:t>
            </a:r>
            <a:endParaRPr lang="en-US" sz="2400" dirty="0">
              <a:solidFill>
                <a:srgbClr val="000000"/>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3CD88EDA-41FE-953F-FF24-B0B08FB6900E}"/>
              </a:ext>
            </a:extLst>
          </p:cNvPr>
          <p:cNvSpPr txBox="1"/>
          <p:nvPr/>
        </p:nvSpPr>
        <p:spPr>
          <a:xfrm rot="410164">
            <a:off x="5393347" y="1397121"/>
            <a:ext cx="140970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Regretful</a:t>
            </a:r>
            <a:endParaRPr lang="en-US" sz="24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4726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1000" fill="hold"/>
                                        <p:tgtEl>
                                          <p:spTgt spid="1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1000"/>
                                        <p:tgtEl>
                                          <p:spTgt spid="18"/>
                                        </p:tgtEl>
                                      </p:cBhvr>
                                    </p:animEffect>
                                    <p:anim calcmode="lin" valueType="num">
                                      <p:cBhvr>
                                        <p:cTn id="73" dur="1000" fill="hold"/>
                                        <p:tgtEl>
                                          <p:spTgt spid="18"/>
                                        </p:tgtEl>
                                        <p:attrNameLst>
                                          <p:attrName>ppt_x</p:attrName>
                                        </p:attrNameLst>
                                      </p:cBhvr>
                                      <p:tavLst>
                                        <p:tav tm="0">
                                          <p:val>
                                            <p:strVal val="#ppt_x"/>
                                          </p:val>
                                        </p:tav>
                                        <p:tav tm="100000">
                                          <p:val>
                                            <p:strVal val="#ppt_x"/>
                                          </p:val>
                                        </p:tav>
                                      </p:tavLst>
                                    </p:anim>
                                    <p:anim calcmode="lin" valueType="num">
                                      <p:cBhvr>
                                        <p:cTn id="74" dur="1000" fill="hold"/>
                                        <p:tgtEl>
                                          <p:spTgt spid="1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1000"/>
                                        <p:tgtEl>
                                          <p:spTgt spid="24"/>
                                        </p:tgtEl>
                                      </p:cBhvr>
                                    </p:animEffect>
                                    <p:anim calcmode="lin" valueType="num">
                                      <p:cBhvr>
                                        <p:cTn id="83" dur="1000" fill="hold"/>
                                        <p:tgtEl>
                                          <p:spTgt spid="24"/>
                                        </p:tgtEl>
                                        <p:attrNameLst>
                                          <p:attrName>ppt_x</p:attrName>
                                        </p:attrNameLst>
                                      </p:cBhvr>
                                      <p:tavLst>
                                        <p:tav tm="0">
                                          <p:val>
                                            <p:strVal val="#ppt_x"/>
                                          </p:val>
                                        </p:tav>
                                        <p:tav tm="100000">
                                          <p:val>
                                            <p:strVal val="#ppt_x"/>
                                          </p:val>
                                        </p:tav>
                                      </p:tavLst>
                                    </p:anim>
                                    <p:anim calcmode="lin" valueType="num">
                                      <p:cBhvr>
                                        <p:cTn id="84" dur="1000" fill="hold"/>
                                        <p:tgtEl>
                                          <p:spTgt spid="2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1000"/>
                                        <p:tgtEl>
                                          <p:spTgt spid="25"/>
                                        </p:tgtEl>
                                      </p:cBhvr>
                                    </p:animEffect>
                                    <p:anim calcmode="lin" valueType="num">
                                      <p:cBhvr>
                                        <p:cTn id="88" dur="1000" fill="hold"/>
                                        <p:tgtEl>
                                          <p:spTgt spid="25"/>
                                        </p:tgtEl>
                                        <p:attrNameLst>
                                          <p:attrName>ppt_x</p:attrName>
                                        </p:attrNameLst>
                                      </p:cBhvr>
                                      <p:tavLst>
                                        <p:tav tm="0">
                                          <p:val>
                                            <p:strVal val="#ppt_x"/>
                                          </p:val>
                                        </p:tav>
                                        <p:tav tm="100000">
                                          <p:val>
                                            <p:strVal val="#ppt_x"/>
                                          </p:val>
                                        </p:tav>
                                      </p:tavLst>
                                    </p:anim>
                                    <p:anim calcmode="lin" valueType="num">
                                      <p:cBhvr>
                                        <p:cTn id="89" dur="1000" fill="hold"/>
                                        <p:tgtEl>
                                          <p:spTgt spid="25"/>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1000"/>
                                        <p:tgtEl>
                                          <p:spTgt spid="26"/>
                                        </p:tgtEl>
                                      </p:cBhvr>
                                    </p:animEffect>
                                    <p:anim calcmode="lin" valueType="num">
                                      <p:cBhvr>
                                        <p:cTn id="93" dur="1000" fill="hold"/>
                                        <p:tgtEl>
                                          <p:spTgt spid="26"/>
                                        </p:tgtEl>
                                        <p:attrNameLst>
                                          <p:attrName>ppt_x</p:attrName>
                                        </p:attrNameLst>
                                      </p:cBhvr>
                                      <p:tavLst>
                                        <p:tav tm="0">
                                          <p:val>
                                            <p:strVal val="#ppt_x"/>
                                          </p:val>
                                        </p:tav>
                                        <p:tav tm="100000">
                                          <p:val>
                                            <p:strVal val="#ppt_x"/>
                                          </p:val>
                                        </p:tav>
                                      </p:tavLst>
                                    </p:anim>
                                    <p:anim calcmode="lin" valueType="num">
                                      <p:cBhvr>
                                        <p:cTn id="94" dur="1000" fill="hold"/>
                                        <p:tgtEl>
                                          <p:spTgt spid="26"/>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1000"/>
                                        <p:tgtEl>
                                          <p:spTgt spid="28"/>
                                        </p:tgtEl>
                                      </p:cBhvr>
                                    </p:animEffect>
                                    <p:anim calcmode="lin" valueType="num">
                                      <p:cBhvr>
                                        <p:cTn id="98" dur="1000" fill="hold"/>
                                        <p:tgtEl>
                                          <p:spTgt spid="28"/>
                                        </p:tgtEl>
                                        <p:attrNameLst>
                                          <p:attrName>ppt_x</p:attrName>
                                        </p:attrNameLst>
                                      </p:cBhvr>
                                      <p:tavLst>
                                        <p:tav tm="0">
                                          <p:val>
                                            <p:strVal val="#ppt_x"/>
                                          </p:val>
                                        </p:tav>
                                        <p:tav tm="100000">
                                          <p:val>
                                            <p:strVal val="#ppt_x"/>
                                          </p:val>
                                        </p:tav>
                                      </p:tavLst>
                                    </p:anim>
                                    <p:anim calcmode="lin" valueType="num">
                                      <p:cBhvr>
                                        <p:cTn id="99" dur="1000" fill="hold"/>
                                        <p:tgtEl>
                                          <p:spTgt spid="28"/>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1000"/>
                                        <p:tgtEl>
                                          <p:spTgt spid="29"/>
                                        </p:tgtEl>
                                      </p:cBhvr>
                                    </p:animEffect>
                                    <p:anim calcmode="lin" valueType="num">
                                      <p:cBhvr>
                                        <p:cTn id="103" dur="1000" fill="hold"/>
                                        <p:tgtEl>
                                          <p:spTgt spid="29"/>
                                        </p:tgtEl>
                                        <p:attrNameLst>
                                          <p:attrName>ppt_x</p:attrName>
                                        </p:attrNameLst>
                                      </p:cBhvr>
                                      <p:tavLst>
                                        <p:tav tm="0">
                                          <p:val>
                                            <p:strVal val="#ppt_x"/>
                                          </p:val>
                                        </p:tav>
                                        <p:tav tm="100000">
                                          <p:val>
                                            <p:strVal val="#ppt_x"/>
                                          </p:val>
                                        </p:tav>
                                      </p:tavLst>
                                    </p:anim>
                                    <p:anim calcmode="lin" valueType="num">
                                      <p:cBhvr>
                                        <p:cTn id="104" dur="1000" fill="hold"/>
                                        <p:tgtEl>
                                          <p:spTgt spid="29"/>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fade">
                                      <p:cBhvr>
                                        <p:cTn id="107" dur="1000"/>
                                        <p:tgtEl>
                                          <p:spTgt spid="30"/>
                                        </p:tgtEl>
                                      </p:cBhvr>
                                    </p:animEffect>
                                    <p:anim calcmode="lin" valueType="num">
                                      <p:cBhvr>
                                        <p:cTn id="108" dur="1000" fill="hold"/>
                                        <p:tgtEl>
                                          <p:spTgt spid="30"/>
                                        </p:tgtEl>
                                        <p:attrNameLst>
                                          <p:attrName>ppt_x</p:attrName>
                                        </p:attrNameLst>
                                      </p:cBhvr>
                                      <p:tavLst>
                                        <p:tav tm="0">
                                          <p:val>
                                            <p:strVal val="#ppt_x"/>
                                          </p:val>
                                        </p:tav>
                                        <p:tav tm="100000">
                                          <p:val>
                                            <p:strVal val="#ppt_x"/>
                                          </p:val>
                                        </p:tav>
                                      </p:tavLst>
                                    </p:anim>
                                    <p:anim calcmode="lin" valueType="num">
                                      <p:cBhvr>
                                        <p:cTn id="109" dur="1000" fill="hold"/>
                                        <p:tgtEl>
                                          <p:spTgt spid="30"/>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5"/>
                                        </p:tgtEl>
                                        <p:attrNameLst>
                                          <p:attrName>style.visibility</p:attrName>
                                        </p:attrNameLst>
                                      </p:cBhvr>
                                      <p:to>
                                        <p:strVal val="visible"/>
                                      </p:to>
                                    </p:set>
                                    <p:animEffect transition="in" filter="fade">
                                      <p:cBhvr>
                                        <p:cTn id="112" dur="1000"/>
                                        <p:tgtEl>
                                          <p:spTgt spid="5"/>
                                        </p:tgtEl>
                                      </p:cBhvr>
                                    </p:animEffect>
                                    <p:anim calcmode="lin" valueType="num">
                                      <p:cBhvr>
                                        <p:cTn id="113" dur="1000" fill="hold"/>
                                        <p:tgtEl>
                                          <p:spTgt spid="5"/>
                                        </p:tgtEl>
                                        <p:attrNameLst>
                                          <p:attrName>ppt_x</p:attrName>
                                        </p:attrNameLst>
                                      </p:cBhvr>
                                      <p:tavLst>
                                        <p:tav tm="0">
                                          <p:val>
                                            <p:strVal val="#ppt_x"/>
                                          </p:val>
                                        </p:tav>
                                        <p:tav tm="100000">
                                          <p:val>
                                            <p:strVal val="#ppt_x"/>
                                          </p:val>
                                        </p:tav>
                                      </p:tavLst>
                                    </p:anim>
                                    <p:anim calcmode="lin" valueType="num">
                                      <p:cBhvr>
                                        <p:cTn id="114" dur="1000" fill="hold"/>
                                        <p:tgtEl>
                                          <p:spTgt spid="5"/>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3"/>
                                        </p:tgtEl>
                                        <p:attrNameLst>
                                          <p:attrName>style.visibility</p:attrName>
                                        </p:attrNameLst>
                                      </p:cBhvr>
                                      <p:to>
                                        <p:strVal val="visible"/>
                                      </p:to>
                                    </p:set>
                                    <p:animEffect transition="in" filter="fade">
                                      <p:cBhvr>
                                        <p:cTn id="117" dur="1000"/>
                                        <p:tgtEl>
                                          <p:spTgt spid="3"/>
                                        </p:tgtEl>
                                      </p:cBhvr>
                                    </p:animEffect>
                                    <p:anim calcmode="lin" valueType="num">
                                      <p:cBhvr>
                                        <p:cTn id="118" dur="1000" fill="hold"/>
                                        <p:tgtEl>
                                          <p:spTgt spid="3"/>
                                        </p:tgtEl>
                                        <p:attrNameLst>
                                          <p:attrName>ppt_x</p:attrName>
                                        </p:attrNameLst>
                                      </p:cBhvr>
                                      <p:tavLst>
                                        <p:tav tm="0">
                                          <p:val>
                                            <p:strVal val="#ppt_x"/>
                                          </p:val>
                                        </p:tav>
                                        <p:tav tm="100000">
                                          <p:val>
                                            <p:strVal val="#ppt_x"/>
                                          </p:val>
                                        </p:tav>
                                      </p:tavLst>
                                    </p:anim>
                                    <p:anim calcmode="lin" valueType="num">
                                      <p:cBhvr>
                                        <p:cTn id="1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3" grpId="0"/>
      <p:bldP spid="14" grpId="0"/>
      <p:bldP spid="15" grpId="0"/>
      <p:bldP spid="16" grpId="0"/>
      <p:bldP spid="17" grpId="0"/>
      <p:bldP spid="18" grpId="0"/>
      <p:bldP spid="19" grpId="0"/>
      <p:bldP spid="23" grpId="0"/>
      <p:bldP spid="24" grpId="0"/>
      <p:bldP spid="25" grpId="0"/>
      <p:bldP spid="26" grpId="0"/>
      <p:bldP spid="27" grpId="0"/>
      <p:bldP spid="28" grpId="0"/>
      <p:bldP spid="29" grpId="0"/>
      <p:bldP spid="30" grpId="0"/>
      <p:bldP spid="5"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864" y="345831"/>
            <a:ext cx="8550275" cy="609600"/>
          </a:xfrm>
        </p:spPr>
        <p:txBody>
          <a:bodyPr/>
          <a:lstStyle/>
          <a:p>
            <a:r>
              <a:rPr lang="en-US" sz="3600" dirty="0">
                <a:ea typeface="Tahoma" pitchFamily="34" charset="0"/>
                <a:cs typeface="Tahoma" pitchFamily="34" charset="0"/>
              </a:rPr>
              <a:t>Over Six Feet Tall</a:t>
            </a:r>
          </a:p>
        </p:txBody>
      </p:sp>
      <p:graphicFrame>
        <p:nvGraphicFramePr>
          <p:cNvPr id="6" name="Content Placeholder 5"/>
          <p:cNvGraphicFramePr>
            <a:graphicFrameLocks noGrp="1"/>
          </p:cNvGraphicFramePr>
          <p:nvPr>
            <p:ph idx="1"/>
          </p:nvPr>
        </p:nvGraphicFramePr>
        <p:xfrm>
          <a:off x="187569" y="1049217"/>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8029E67B-A180-7CEC-3408-78C4C210C9A0}"/>
              </a:ext>
            </a:extLst>
          </p:cNvPr>
          <p:cNvSpPr txBox="1">
            <a:spLocks noChangeArrowheads="1"/>
          </p:cNvSpPr>
          <p:nvPr/>
        </p:nvSpPr>
        <p:spPr bwMode="auto">
          <a:xfrm>
            <a:off x="3399695" y="6193515"/>
            <a:ext cx="51347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sz="1400" dirty="0">
                <a:solidFill>
                  <a:srgbClr val="000000"/>
                </a:solidFill>
              </a:rPr>
              <a:t>Gladwell M. </a:t>
            </a:r>
            <a:r>
              <a:rPr lang="en-US" sz="1400" i="1" dirty="0">
                <a:solidFill>
                  <a:srgbClr val="000000"/>
                </a:solidFill>
              </a:rPr>
              <a:t>Blink: The Power of Thinking Without Thinking. </a:t>
            </a:r>
            <a:r>
              <a:rPr lang="en-US" sz="1400" dirty="0">
                <a:solidFill>
                  <a:srgbClr val="000000"/>
                </a:solidFill>
              </a:rPr>
              <a:t>New York, NY: Little, Brown and Company; 2005, p. 87</a:t>
            </a:r>
            <a:endParaRPr lang="en-US" altLang="en-US" sz="1400" dirty="0">
              <a:solidFill>
                <a:srgbClr val="000000"/>
              </a:solidFill>
            </a:endParaRPr>
          </a:p>
        </p:txBody>
      </p:sp>
    </p:spTree>
    <p:extLst>
      <p:ext uri="{BB962C8B-B14F-4D97-AF65-F5344CB8AC3E}">
        <p14:creationId xmlns:p14="http://schemas.microsoft.com/office/powerpoint/2010/main" val="300903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938" y="242723"/>
            <a:ext cx="8550275" cy="609600"/>
          </a:xfrm>
        </p:spPr>
        <p:txBody>
          <a:bodyPr/>
          <a:lstStyle/>
          <a:p>
            <a:r>
              <a:rPr lang="en-US"/>
              <a:t>Biology of bias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28573"/>
          <a:stretch/>
        </p:blipFill>
        <p:spPr>
          <a:xfrm>
            <a:off x="2332086" y="2429804"/>
            <a:ext cx="4153787" cy="3901506"/>
          </a:xfrm>
        </p:spPr>
      </p:pic>
      <p:sp>
        <p:nvSpPr>
          <p:cNvPr id="5" name="TextBox 4"/>
          <p:cNvSpPr txBox="1"/>
          <p:nvPr/>
        </p:nvSpPr>
        <p:spPr>
          <a:xfrm>
            <a:off x="221126" y="898242"/>
            <a:ext cx="3161414" cy="1692771"/>
          </a:xfrm>
          <a:prstGeom prst="rect">
            <a:avLst/>
          </a:prstGeom>
          <a:noFill/>
        </p:spPr>
        <p:txBody>
          <a:bodyPr wrap="square" rtlCol="0">
            <a:spAutoFit/>
          </a:bodyPr>
          <a:lstStyle/>
          <a:p>
            <a:pPr algn="ctr" defTabSz="457200"/>
            <a:r>
              <a:rPr lang="en-US" sz="3200" b="1">
                <a:solidFill>
                  <a:srgbClr val="000000"/>
                </a:solidFill>
                <a:latin typeface="Calibri" panose="020F0502020204030204" pitchFamily="34" charset="0"/>
                <a:cs typeface="Calibri" panose="020F0502020204030204" pitchFamily="34" charset="0"/>
              </a:rPr>
              <a:t>Automatic brain</a:t>
            </a:r>
          </a:p>
          <a:p>
            <a:pPr algn="ctr" defTabSz="457200"/>
            <a:r>
              <a:rPr lang="en-US" sz="2400">
                <a:solidFill>
                  <a:srgbClr val="000000"/>
                </a:solidFill>
                <a:latin typeface="Calibri" panose="020F0502020204030204" pitchFamily="34" charset="0"/>
                <a:cs typeface="Calibri" panose="020F0502020204030204" pitchFamily="34" charset="0"/>
              </a:rPr>
              <a:t>Amygdala</a:t>
            </a:r>
          </a:p>
          <a:p>
            <a:pPr algn="ctr" defTabSz="457200"/>
            <a:r>
              <a:rPr lang="en-US" sz="2400">
                <a:solidFill>
                  <a:srgbClr val="000000"/>
                </a:solidFill>
                <a:latin typeface="Calibri" panose="020F0502020204030204" pitchFamily="34" charset="0"/>
                <a:cs typeface="Calibri" panose="020F0502020204030204" pitchFamily="34" charset="0"/>
              </a:rPr>
              <a:t>Hippocampus</a:t>
            </a:r>
          </a:p>
          <a:p>
            <a:pPr algn="ctr" defTabSz="457200"/>
            <a:r>
              <a:rPr lang="en-US" sz="2400">
                <a:solidFill>
                  <a:srgbClr val="000000"/>
                </a:solidFill>
                <a:latin typeface="Calibri" panose="020F0502020204030204" pitchFamily="34" charset="0"/>
                <a:cs typeface="Calibri" panose="020F0502020204030204" pitchFamily="34" charset="0"/>
              </a:rPr>
              <a:t>Hypothalamus</a:t>
            </a:r>
          </a:p>
        </p:txBody>
      </p:sp>
      <p:sp>
        <p:nvSpPr>
          <p:cNvPr id="6" name="TextBox 5"/>
          <p:cNvSpPr txBox="1"/>
          <p:nvPr/>
        </p:nvSpPr>
        <p:spPr>
          <a:xfrm>
            <a:off x="5628168" y="1186975"/>
            <a:ext cx="3062178" cy="954107"/>
          </a:xfrm>
          <a:prstGeom prst="rect">
            <a:avLst/>
          </a:prstGeom>
          <a:noFill/>
        </p:spPr>
        <p:txBody>
          <a:bodyPr wrap="square" rtlCol="0">
            <a:spAutoFit/>
          </a:bodyPr>
          <a:lstStyle/>
          <a:p>
            <a:pPr algn="ctr" defTabSz="457200"/>
            <a:r>
              <a:rPr lang="en-US" sz="3200" b="1">
                <a:solidFill>
                  <a:srgbClr val="000000"/>
                </a:solidFill>
                <a:latin typeface="Calibri" panose="020F0502020204030204" pitchFamily="34" charset="0"/>
                <a:cs typeface="Calibri" panose="020F0502020204030204" pitchFamily="34" charset="0"/>
              </a:rPr>
              <a:t>Deliberate brain</a:t>
            </a:r>
          </a:p>
          <a:p>
            <a:pPr algn="ctr" defTabSz="457200"/>
            <a:r>
              <a:rPr lang="en-US" sz="2400">
                <a:solidFill>
                  <a:srgbClr val="000000"/>
                </a:solidFill>
                <a:latin typeface="Calibri" panose="020F0502020204030204" pitchFamily="34" charset="0"/>
                <a:cs typeface="Calibri" panose="020F0502020204030204" pitchFamily="34" charset="0"/>
              </a:rPr>
              <a:t>Neocortex</a:t>
            </a:r>
          </a:p>
        </p:txBody>
      </p:sp>
      <p:sp>
        <p:nvSpPr>
          <p:cNvPr id="7" name="Oval 6"/>
          <p:cNvSpPr/>
          <p:nvPr/>
        </p:nvSpPr>
        <p:spPr bwMode="auto">
          <a:xfrm>
            <a:off x="3954498" y="4248328"/>
            <a:ext cx="956930" cy="996560"/>
          </a:xfrm>
          <a:prstGeom prst="ellipse">
            <a:avLst/>
          </a:prstGeom>
          <a:no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pitchFamily="-108" charset="0"/>
            </a:endParaRPr>
          </a:p>
        </p:txBody>
      </p:sp>
      <p:cxnSp>
        <p:nvCxnSpPr>
          <p:cNvPr id="9" name="Straight Arrow Connector 8"/>
          <p:cNvCxnSpPr/>
          <p:nvPr/>
        </p:nvCxnSpPr>
        <p:spPr bwMode="auto">
          <a:xfrm flipH="1" flipV="1">
            <a:off x="2431312" y="2595542"/>
            <a:ext cx="1750828" cy="1707100"/>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cxnSp>
        <p:nvCxnSpPr>
          <p:cNvPr id="12" name="Straight Arrow Connector 11"/>
          <p:cNvCxnSpPr/>
          <p:nvPr/>
        </p:nvCxnSpPr>
        <p:spPr bwMode="auto">
          <a:xfrm flipV="1">
            <a:off x="4911440" y="2171790"/>
            <a:ext cx="1574433" cy="1025066"/>
          </a:xfrm>
          <a:prstGeom prst="straightConnector1">
            <a:avLst/>
          </a:prstGeom>
          <a:solidFill>
            <a:schemeClr val="accent1"/>
          </a:solidFill>
          <a:ln w="57150" cap="flat" cmpd="sng" algn="ctr">
            <a:solidFill>
              <a:schemeClr val="tx1"/>
            </a:solidFill>
            <a:prstDash val="solid"/>
            <a:round/>
            <a:headEnd type="none" w="med" len="med"/>
            <a:tailEnd type="triangle"/>
          </a:ln>
          <a:effectLst/>
        </p:spPr>
      </p:cxnSp>
      <p:sp>
        <p:nvSpPr>
          <p:cNvPr id="3" name="TextBox 2"/>
          <p:cNvSpPr txBox="1"/>
          <p:nvPr/>
        </p:nvSpPr>
        <p:spPr>
          <a:xfrm>
            <a:off x="301313" y="3196856"/>
            <a:ext cx="1894655" cy="1938992"/>
          </a:xfrm>
          <a:prstGeom prst="rect">
            <a:avLst/>
          </a:prstGeom>
          <a:noFill/>
          <a:ln w="57150">
            <a:solidFill>
              <a:srgbClr val="FF0000"/>
            </a:solidFill>
          </a:ln>
        </p:spPr>
        <p:txBody>
          <a:bodyPr wrap="square" rtlCol="0">
            <a:spAutoFit/>
          </a:bodyPr>
          <a:lstStyle/>
          <a:p>
            <a:pPr algn="ctr" defTabSz="457200"/>
            <a:r>
              <a:rPr lang="en-US" sz="2400">
                <a:solidFill>
                  <a:srgbClr val="000000"/>
                </a:solidFill>
                <a:latin typeface="Calibri" panose="020F0502020204030204" pitchFamily="34" charset="0"/>
                <a:cs typeface="Calibri" panose="020F0502020204030204" pitchFamily="34" charset="0"/>
              </a:rPr>
              <a:t>Unconscious bias comes from here (pre-reflective)</a:t>
            </a:r>
          </a:p>
        </p:txBody>
      </p:sp>
      <p:cxnSp>
        <p:nvCxnSpPr>
          <p:cNvPr id="10" name="Straight Arrow Connector 9"/>
          <p:cNvCxnSpPr/>
          <p:nvPr/>
        </p:nvCxnSpPr>
        <p:spPr bwMode="auto">
          <a:xfrm flipV="1">
            <a:off x="525926" y="1454727"/>
            <a:ext cx="0" cy="161664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368253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1000"/>
                                        <p:tgtEl>
                                          <p:spTgt spid="5">
                                            <p:txEl>
                                              <p:pRg st="3" end="3"/>
                                            </p:txEl>
                                          </p:spTgt>
                                        </p:tgtEl>
                                      </p:cBhvr>
                                    </p:animEffect>
                                    <p:anim calcmode="lin" valueType="num">
                                      <p:cBhvr>
                                        <p:cTn id="2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Effect transition="in" filter="fade">
                                      <p:cBhvr>
                                        <p:cTn id="41" dur="1000"/>
                                        <p:tgtEl>
                                          <p:spTgt spid="6">
                                            <p:txEl>
                                              <p:pRg st="1" end="1"/>
                                            </p:txEl>
                                          </p:spTgt>
                                        </p:tgtEl>
                                      </p:cBhvr>
                                    </p:animEffect>
                                    <p:anim calcmode="lin" valueType="num">
                                      <p:cBhvr>
                                        <p:cTn id="4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1" end="1"/>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anim calcmode="lin" valueType="num">
                                      <p:cBhvr>
                                        <p:cTn id="62" dur="1000" fill="hold"/>
                                        <p:tgtEl>
                                          <p:spTgt spid="10"/>
                                        </p:tgtEl>
                                        <p:attrNameLst>
                                          <p:attrName>ppt_x</p:attrName>
                                        </p:attrNameLst>
                                      </p:cBhvr>
                                      <p:tavLst>
                                        <p:tav tm="0">
                                          <p:val>
                                            <p:strVal val="#ppt_x"/>
                                          </p:val>
                                        </p:tav>
                                        <p:tav tm="100000">
                                          <p:val>
                                            <p:strVal val="#ppt_x"/>
                                          </p:val>
                                        </p:tav>
                                      </p:tavLst>
                                    </p:anim>
                                    <p:anim calcmode="lin" valueType="num">
                                      <p:cBhvr>
                                        <p:cTn id="63" dur="1000" fill="hold"/>
                                        <p:tgtEl>
                                          <p:spTgt spid="10"/>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1000"/>
                                        <p:tgtEl>
                                          <p:spTgt spid="3"/>
                                        </p:tgtEl>
                                      </p:cBhvr>
                                    </p:animEffect>
                                    <p:anim calcmode="lin" valueType="num">
                                      <p:cBhvr>
                                        <p:cTn id="67" dur="1000" fill="hold"/>
                                        <p:tgtEl>
                                          <p:spTgt spid="3"/>
                                        </p:tgtEl>
                                        <p:attrNameLst>
                                          <p:attrName>ppt_x</p:attrName>
                                        </p:attrNameLst>
                                      </p:cBhvr>
                                      <p:tavLst>
                                        <p:tav tm="0">
                                          <p:val>
                                            <p:strVal val="#ppt_x"/>
                                          </p:val>
                                        </p:tav>
                                        <p:tav tm="100000">
                                          <p:val>
                                            <p:strVal val="#ppt_x"/>
                                          </p:val>
                                        </p:tav>
                                      </p:tavLst>
                                    </p:anim>
                                    <p:anim calcmode="lin" valueType="num">
                                      <p:cBhvr>
                                        <p:cTn id="6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8" y="838205"/>
            <a:ext cx="8550275" cy="1560871"/>
          </a:xfrm>
        </p:spPr>
        <p:txBody>
          <a:bodyPr/>
          <a:lstStyle/>
          <a:p>
            <a:r>
              <a:rPr lang="en-CA"/>
              <a:t>Most of our decisions are made on autopilot</a:t>
            </a:r>
            <a:endParaRPr lang="en-US"/>
          </a:p>
        </p:txBody>
      </p:sp>
      <p:sp>
        <p:nvSpPr>
          <p:cNvPr id="3" name="Content Placeholder 2"/>
          <p:cNvSpPr>
            <a:spLocks noGrp="1"/>
          </p:cNvSpPr>
          <p:nvPr>
            <p:ph idx="1"/>
          </p:nvPr>
        </p:nvSpPr>
        <p:spPr>
          <a:xfrm>
            <a:off x="228608" y="2876970"/>
            <a:ext cx="8550275" cy="2797277"/>
          </a:xfrm>
        </p:spPr>
        <p:txBody>
          <a:bodyPr/>
          <a:lstStyle/>
          <a:p>
            <a:r>
              <a:rPr lang="en-CA"/>
              <a:t>Our brains process about 11 million pieces of information/data per second</a:t>
            </a:r>
          </a:p>
          <a:p>
            <a:endParaRPr lang="en-CA"/>
          </a:p>
          <a:p>
            <a:r>
              <a:rPr lang="en-CA"/>
              <a:t>About 40-50 are conscious</a:t>
            </a:r>
            <a:endParaRPr lang="en-US"/>
          </a:p>
        </p:txBody>
      </p:sp>
      <p:sp>
        <p:nvSpPr>
          <p:cNvPr id="5" name="TextBox 4">
            <a:extLst>
              <a:ext uri="{FF2B5EF4-FFF2-40B4-BE49-F238E27FC236}">
                <a16:creationId xmlns:a16="http://schemas.microsoft.com/office/drawing/2014/main" id="{B61F57D3-7D05-40B9-9BB7-B6F2BBDCEB32}"/>
              </a:ext>
            </a:extLst>
          </p:cNvPr>
          <p:cNvSpPr txBox="1"/>
          <p:nvPr/>
        </p:nvSpPr>
        <p:spPr>
          <a:xfrm>
            <a:off x="0" y="6152135"/>
            <a:ext cx="8633636" cy="369332"/>
          </a:xfrm>
          <a:prstGeom prst="rect">
            <a:avLst/>
          </a:prstGeom>
          <a:noFill/>
        </p:spPr>
        <p:txBody>
          <a:bodyPr wrap="square" rtlCol="0">
            <a:spAutoFit/>
          </a:bodyPr>
          <a:lstStyle/>
          <a:p>
            <a:pPr algn="ctr" defTabSz="457200"/>
            <a:r>
              <a:rPr lang="en-US">
                <a:solidFill>
                  <a:srgbClr val="000000"/>
                </a:solidFill>
                <a:latin typeface="Calibri" panose="020F0502020204030204" pitchFamily="34" charset="0"/>
                <a:cs typeface="Calibri" panose="020F0502020204030204" pitchFamily="34" charset="0"/>
              </a:rPr>
              <a:t>Nørretranders, T. (1991). </a:t>
            </a:r>
            <a:r>
              <a:rPr lang="en-US" i="1">
                <a:solidFill>
                  <a:srgbClr val="000000"/>
                </a:solidFill>
                <a:latin typeface="Calibri" panose="020F0502020204030204" pitchFamily="34" charset="0"/>
                <a:cs typeface="Calibri" panose="020F0502020204030204" pitchFamily="34" charset="0"/>
              </a:rPr>
              <a:t>The user illusion: Cutting consciousness down to size</a:t>
            </a:r>
            <a:r>
              <a:rPr lang="en-US">
                <a:solidFill>
                  <a:srgbClr val="000000"/>
                </a:solidFill>
                <a:latin typeface="Calibri" panose="020F0502020204030204" pitchFamily="34" charset="0"/>
                <a:cs typeface="Calibri" panose="020F0502020204030204" pitchFamily="34" charset="0"/>
              </a:rPr>
              <a:t>. Viking. </a:t>
            </a:r>
          </a:p>
        </p:txBody>
      </p:sp>
    </p:spTree>
    <p:extLst>
      <p:ext uri="{BB962C8B-B14F-4D97-AF65-F5344CB8AC3E}">
        <p14:creationId xmlns:p14="http://schemas.microsoft.com/office/powerpoint/2010/main" val="386182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58DE6-B4BD-4F47-8FA4-A92D9142B019}"/>
              </a:ext>
            </a:extLst>
          </p:cNvPr>
          <p:cNvSpPr>
            <a:spLocks noGrp="1"/>
          </p:cNvSpPr>
          <p:nvPr>
            <p:ph type="title"/>
          </p:nvPr>
        </p:nvSpPr>
        <p:spPr>
          <a:xfrm>
            <a:off x="228604" y="838200"/>
            <a:ext cx="8550275" cy="2868386"/>
          </a:xfrm>
        </p:spPr>
        <p:txBody>
          <a:bodyPr/>
          <a:lstStyle/>
          <a:p>
            <a:r>
              <a:rPr lang="en-CA" dirty="0"/>
              <a:t>“Biases are the realities of our cognitive system. It is the cost we pay for efficiency.”</a:t>
            </a:r>
            <a:endParaRPr lang="en-US" dirty="0"/>
          </a:p>
        </p:txBody>
      </p:sp>
      <p:sp>
        <p:nvSpPr>
          <p:cNvPr id="4" name="Title 1">
            <a:extLst>
              <a:ext uri="{FF2B5EF4-FFF2-40B4-BE49-F238E27FC236}">
                <a16:creationId xmlns:a16="http://schemas.microsoft.com/office/drawing/2014/main" id="{7A2AD071-5617-4895-A467-C28F365D3318}"/>
              </a:ext>
            </a:extLst>
          </p:cNvPr>
          <p:cNvSpPr txBox="1">
            <a:spLocks/>
          </p:cNvSpPr>
          <p:nvPr/>
        </p:nvSpPr>
        <p:spPr bwMode="auto">
          <a:xfrm>
            <a:off x="-68261" y="3706586"/>
            <a:ext cx="9144000" cy="113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a:solidFill>
                  <a:srgbClr val="595959"/>
                </a:solidFill>
                <a:latin typeface="Calibri"/>
                <a:ea typeface="ＭＳ Ｐゴシック" pitchFamily="-108" charset="-128"/>
                <a:cs typeface="Calibri"/>
              </a:defRPr>
            </a:lvl1pPr>
            <a:lvl2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2pPr>
            <a:lvl3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3pPr>
            <a:lvl4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4pPr>
            <a:lvl5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5pPr>
            <a:lvl6pPr marL="457200" algn="l" rtl="0" eaLnBrk="1" fontAlgn="base" hangingPunct="1">
              <a:spcBef>
                <a:spcPct val="0"/>
              </a:spcBef>
              <a:spcAft>
                <a:spcPct val="0"/>
              </a:spcAft>
              <a:defRPr sz="3200" b="1">
                <a:solidFill>
                  <a:srgbClr val="FFFFFF"/>
                </a:solidFill>
                <a:latin typeface="Arial Black" pitchFamily="-108" charset="0"/>
              </a:defRPr>
            </a:lvl6pPr>
            <a:lvl7pPr marL="914400" algn="l" rtl="0" eaLnBrk="1" fontAlgn="base" hangingPunct="1">
              <a:spcBef>
                <a:spcPct val="0"/>
              </a:spcBef>
              <a:spcAft>
                <a:spcPct val="0"/>
              </a:spcAft>
              <a:defRPr sz="3200" b="1">
                <a:solidFill>
                  <a:srgbClr val="FFFFFF"/>
                </a:solidFill>
                <a:latin typeface="Arial Black" pitchFamily="-108" charset="0"/>
              </a:defRPr>
            </a:lvl7pPr>
            <a:lvl8pPr marL="1371600" algn="l" rtl="0" eaLnBrk="1" fontAlgn="base" hangingPunct="1">
              <a:spcBef>
                <a:spcPct val="0"/>
              </a:spcBef>
              <a:spcAft>
                <a:spcPct val="0"/>
              </a:spcAft>
              <a:defRPr sz="3200" b="1">
                <a:solidFill>
                  <a:srgbClr val="FFFFFF"/>
                </a:solidFill>
                <a:latin typeface="Arial Black" pitchFamily="-108" charset="0"/>
              </a:defRPr>
            </a:lvl8pPr>
            <a:lvl9pPr marL="1828800" algn="l" rtl="0" eaLnBrk="1" fontAlgn="base" hangingPunct="1">
              <a:spcBef>
                <a:spcPct val="0"/>
              </a:spcBef>
              <a:spcAft>
                <a:spcPct val="0"/>
              </a:spcAft>
              <a:defRPr sz="3200" b="1">
                <a:solidFill>
                  <a:srgbClr val="FFFFFF"/>
                </a:solidFill>
                <a:latin typeface="Arial Black" pitchFamily="-108" charset="0"/>
              </a:defRPr>
            </a:lvl9pPr>
          </a:lstStyle>
          <a:p>
            <a:r>
              <a:rPr lang="en-US" sz="2400" dirty="0">
                <a:solidFill>
                  <a:srgbClr val="222222"/>
                </a:solidFill>
                <a:latin typeface="Calibri" panose="020F0502020204030204" pitchFamily="34" charset="0"/>
                <a:cs typeface="Calibri" panose="020F0502020204030204" pitchFamily="34" charset="0"/>
              </a:rPr>
              <a:t>Bang, D., &amp; Frith, C. D. (2017). Making better decisions in groups. </a:t>
            </a:r>
            <a:r>
              <a:rPr lang="en-US" sz="2400" i="1" dirty="0">
                <a:solidFill>
                  <a:srgbClr val="222222"/>
                </a:solidFill>
                <a:latin typeface="Calibri" panose="020F0502020204030204" pitchFamily="34" charset="0"/>
                <a:cs typeface="Calibri" panose="020F0502020204030204" pitchFamily="34" charset="0"/>
              </a:rPr>
              <a:t>Royal Society open science</a:t>
            </a:r>
            <a:r>
              <a:rPr lang="en-US" sz="2400" dirty="0">
                <a:solidFill>
                  <a:srgbClr val="222222"/>
                </a:solidFill>
                <a:latin typeface="Calibri" panose="020F0502020204030204" pitchFamily="34" charset="0"/>
                <a:cs typeface="Calibri" panose="020F0502020204030204" pitchFamily="34" charset="0"/>
              </a:rPr>
              <a:t>, </a:t>
            </a:r>
            <a:r>
              <a:rPr lang="en-US" sz="2400" i="1" dirty="0">
                <a:solidFill>
                  <a:srgbClr val="222222"/>
                </a:solidFill>
                <a:latin typeface="Calibri" panose="020F0502020204030204" pitchFamily="34" charset="0"/>
                <a:cs typeface="Calibri" panose="020F0502020204030204" pitchFamily="34" charset="0"/>
              </a:rPr>
              <a:t>4</a:t>
            </a:r>
            <a:r>
              <a:rPr lang="en-US" sz="2400" dirty="0">
                <a:solidFill>
                  <a:srgbClr val="222222"/>
                </a:solidFill>
                <a:latin typeface="Calibri" panose="020F0502020204030204" pitchFamily="34" charset="0"/>
                <a:cs typeface="Calibri" panose="020F0502020204030204" pitchFamily="34" charset="0"/>
              </a:rPr>
              <a:t>(8), 170193. (p. 15)</a:t>
            </a:r>
            <a:endParaRPr lang="en-CA" altLang="en-US" sz="2400" dirty="0">
              <a:latin typeface="Calibri" panose="020F0502020204030204" pitchFamily="34" charset="0"/>
              <a:ea typeface="ＭＳ Ｐゴシック"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2452011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Where do our biases come from?</a:t>
            </a:r>
          </a:p>
        </p:txBody>
      </p:sp>
      <p:sp>
        <p:nvSpPr>
          <p:cNvPr id="3" name="Content Placeholder 2"/>
          <p:cNvSpPr>
            <a:spLocks noGrp="1"/>
          </p:cNvSpPr>
          <p:nvPr>
            <p:ph idx="1"/>
          </p:nvPr>
        </p:nvSpPr>
        <p:spPr>
          <a:xfrm>
            <a:off x="110909" y="1655781"/>
            <a:ext cx="8667970" cy="5105400"/>
          </a:xfrm>
        </p:spPr>
        <p:txBody>
          <a:bodyPr/>
          <a:lstStyle/>
          <a:p>
            <a:r>
              <a:rPr lang="en-US"/>
              <a:t>Experiences</a:t>
            </a:r>
          </a:p>
          <a:p>
            <a:pPr lvl="1"/>
            <a:r>
              <a:rPr lang="en-US"/>
              <a:t>Real life, movies, books, games, media, parents, education, etc.</a:t>
            </a:r>
            <a:endParaRPr lang="en-US" sz="1800"/>
          </a:p>
          <a:p>
            <a:r>
              <a:rPr lang="en-US"/>
              <a:t>Culture</a:t>
            </a:r>
          </a:p>
          <a:p>
            <a:pPr lvl="1"/>
            <a:r>
              <a:rPr lang="en-US"/>
              <a:t>Broad &amp; sub-culture groups (ex: urban/rural)</a:t>
            </a:r>
          </a:p>
          <a:p>
            <a:pPr lvl="1"/>
            <a:r>
              <a:rPr lang="en-US"/>
              <a:t>Identities (ex: music, hobbies, beliefs, etc.)</a:t>
            </a:r>
            <a:endParaRPr lang="en-US" sz="1800"/>
          </a:p>
          <a:p>
            <a:r>
              <a:rPr lang="en-US"/>
              <a:t>Context</a:t>
            </a:r>
          </a:p>
          <a:p>
            <a:pPr lvl="1"/>
            <a:r>
              <a:rPr lang="en-US"/>
              <a:t>Place &amp; time </a:t>
            </a:r>
          </a:p>
        </p:txBody>
      </p:sp>
    </p:spTree>
    <p:extLst>
      <p:ext uri="{BB962C8B-B14F-4D97-AF65-F5344CB8AC3E}">
        <p14:creationId xmlns:p14="http://schemas.microsoft.com/office/powerpoint/2010/main" val="88511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 y="996295"/>
            <a:ext cx="9147825" cy="5861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a:hlinkClick r:id="rId4"/>
          </p:cNvPr>
          <p:cNvSpPr/>
          <p:nvPr/>
        </p:nvSpPr>
        <p:spPr bwMode="auto">
          <a:xfrm>
            <a:off x="0" y="996295"/>
            <a:ext cx="9144000" cy="5861713"/>
          </a:xfrm>
          <a:prstGeom prst="rect">
            <a:avLst/>
          </a:prstGeom>
          <a:solidFill>
            <a:srgbClr val="FFFFFF">
              <a:alpha val="89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pitchFamily="-108" charset="0"/>
            </a:endParaRPr>
          </a:p>
        </p:txBody>
      </p:sp>
      <p:sp>
        <p:nvSpPr>
          <p:cNvPr id="7" name="Title 1"/>
          <p:cNvSpPr txBox="1">
            <a:spLocks/>
          </p:cNvSpPr>
          <p:nvPr/>
        </p:nvSpPr>
        <p:spPr bwMode="auto">
          <a:xfrm>
            <a:off x="381091" y="2985509"/>
            <a:ext cx="85502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a:solidFill>
                  <a:srgbClr val="595959"/>
                </a:solidFill>
                <a:latin typeface="Calibri"/>
                <a:ea typeface="ＭＳ Ｐゴシック" pitchFamily="-108" charset="-128"/>
                <a:cs typeface="Calibri"/>
              </a:defRPr>
            </a:lvl1pPr>
            <a:lvl2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2pPr>
            <a:lvl3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3pPr>
            <a:lvl4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4pPr>
            <a:lvl5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5pPr>
            <a:lvl6pPr marL="457200" algn="l" rtl="0" eaLnBrk="1" fontAlgn="base" hangingPunct="1">
              <a:spcBef>
                <a:spcPct val="0"/>
              </a:spcBef>
              <a:spcAft>
                <a:spcPct val="0"/>
              </a:spcAft>
              <a:defRPr sz="3200" b="1">
                <a:solidFill>
                  <a:srgbClr val="FFFFFF"/>
                </a:solidFill>
                <a:latin typeface="Arial Black" pitchFamily="-108" charset="0"/>
              </a:defRPr>
            </a:lvl6pPr>
            <a:lvl7pPr marL="914400" algn="l" rtl="0" eaLnBrk="1" fontAlgn="base" hangingPunct="1">
              <a:spcBef>
                <a:spcPct val="0"/>
              </a:spcBef>
              <a:spcAft>
                <a:spcPct val="0"/>
              </a:spcAft>
              <a:defRPr sz="3200" b="1">
                <a:solidFill>
                  <a:srgbClr val="FFFFFF"/>
                </a:solidFill>
                <a:latin typeface="Arial Black" pitchFamily="-108" charset="0"/>
              </a:defRPr>
            </a:lvl7pPr>
            <a:lvl8pPr marL="1371600" algn="l" rtl="0" eaLnBrk="1" fontAlgn="base" hangingPunct="1">
              <a:spcBef>
                <a:spcPct val="0"/>
              </a:spcBef>
              <a:spcAft>
                <a:spcPct val="0"/>
              </a:spcAft>
              <a:defRPr sz="3200" b="1">
                <a:solidFill>
                  <a:srgbClr val="FFFFFF"/>
                </a:solidFill>
                <a:latin typeface="Arial Black" pitchFamily="-108" charset="0"/>
              </a:defRPr>
            </a:lvl8pPr>
            <a:lvl9pPr marL="1828800" algn="l" rtl="0" eaLnBrk="1" fontAlgn="base" hangingPunct="1">
              <a:spcBef>
                <a:spcPct val="0"/>
              </a:spcBef>
              <a:spcAft>
                <a:spcPct val="0"/>
              </a:spcAft>
              <a:defRPr sz="3200" b="1">
                <a:solidFill>
                  <a:srgbClr val="FFFFFF"/>
                </a:solidFill>
                <a:latin typeface="Arial Black" pitchFamily="-108" charset="0"/>
              </a:defRPr>
            </a:lvl9pPr>
          </a:lstStyle>
          <a:p>
            <a:r>
              <a:rPr lang="en-CA" kern="0"/>
              <a:t>Howard Ross’s experience</a:t>
            </a:r>
            <a:endParaRPr lang="en-US" kern="0"/>
          </a:p>
        </p:txBody>
      </p:sp>
      <p:sp>
        <p:nvSpPr>
          <p:cNvPr id="6" name="Title 1">
            <a:extLst>
              <a:ext uri="{FF2B5EF4-FFF2-40B4-BE49-F238E27FC236}">
                <a16:creationId xmlns:a16="http://schemas.microsoft.com/office/drawing/2014/main" id="{A5D74835-76FD-4D0D-9EC8-42DC70489A8A}"/>
              </a:ext>
            </a:extLst>
          </p:cNvPr>
          <p:cNvSpPr>
            <a:spLocks noGrp="1"/>
          </p:cNvSpPr>
          <p:nvPr>
            <p:ph type="title"/>
          </p:nvPr>
        </p:nvSpPr>
        <p:spPr>
          <a:xfrm>
            <a:off x="4" y="892855"/>
            <a:ext cx="8550275" cy="609600"/>
          </a:xfrm>
        </p:spPr>
        <p:txBody>
          <a:bodyPr/>
          <a:lstStyle/>
          <a:p>
            <a:r>
              <a:rPr lang="en-CA"/>
              <a:t>2) Explore our biases</a:t>
            </a:r>
            <a:endParaRPr lang="en-US"/>
          </a:p>
        </p:txBody>
      </p:sp>
      <p:sp>
        <p:nvSpPr>
          <p:cNvPr id="2" name="TextBox 1">
            <a:extLst>
              <a:ext uri="{FF2B5EF4-FFF2-40B4-BE49-F238E27FC236}">
                <a16:creationId xmlns:a16="http://schemas.microsoft.com/office/drawing/2014/main" id="{ED5DDBC7-FEEE-448A-A105-3824518E6A16}"/>
              </a:ext>
            </a:extLst>
          </p:cNvPr>
          <p:cNvSpPr txBox="1"/>
          <p:nvPr/>
        </p:nvSpPr>
        <p:spPr>
          <a:xfrm>
            <a:off x="6" y="4572000"/>
            <a:ext cx="9143999" cy="1569660"/>
          </a:xfrm>
          <a:prstGeom prst="rect">
            <a:avLst/>
          </a:prstGeom>
          <a:noFill/>
        </p:spPr>
        <p:txBody>
          <a:bodyPr wrap="square" rtlCol="0">
            <a:spAutoFit/>
          </a:bodyPr>
          <a:lstStyle/>
          <a:p>
            <a:pPr algn="ctr"/>
            <a:r>
              <a:rPr lang="en-US" sz="3200">
                <a:solidFill>
                  <a:srgbClr val="000000"/>
                </a:solidFill>
                <a:latin typeface="Calibri" panose="020F0502020204030204" pitchFamily="34" charset="0"/>
                <a:cs typeface="Calibri" panose="020F0502020204030204" pitchFamily="34" charset="0"/>
              </a:rPr>
              <a:t>“One only sees what one looks for. One only looks for what one knows.”</a:t>
            </a:r>
          </a:p>
          <a:p>
            <a:pPr algn="ctr"/>
            <a:r>
              <a:rPr lang="en-US" sz="3200">
                <a:solidFill>
                  <a:srgbClr val="000000"/>
                </a:solidFill>
                <a:latin typeface="Calibri" panose="020F0502020204030204" pitchFamily="34" charset="0"/>
                <a:cs typeface="Calibri" panose="020F0502020204030204" pitchFamily="34" charset="0"/>
              </a:rPr>
              <a:t> Goethe </a:t>
            </a:r>
          </a:p>
        </p:txBody>
      </p:sp>
    </p:spTree>
    <p:extLst>
      <p:ext uri="{BB962C8B-B14F-4D97-AF65-F5344CB8AC3E}">
        <p14:creationId xmlns:p14="http://schemas.microsoft.com/office/powerpoint/2010/main" val="287115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8C0CA-4740-4399-9CAE-BD0703C50FB7}"/>
              </a:ext>
            </a:extLst>
          </p:cNvPr>
          <p:cNvSpPr>
            <a:spLocks noGrp="1"/>
          </p:cNvSpPr>
          <p:nvPr>
            <p:ph type="title"/>
          </p:nvPr>
        </p:nvSpPr>
        <p:spPr>
          <a:xfrm>
            <a:off x="6" y="479385"/>
            <a:ext cx="8550275" cy="609600"/>
          </a:xfrm>
        </p:spPr>
        <p:txBody>
          <a:bodyPr/>
          <a:lstStyle/>
          <a:p>
            <a:r>
              <a:rPr lang="en-CA"/>
              <a:t>Explore our biases</a:t>
            </a:r>
            <a:endParaRPr lang="en-US"/>
          </a:p>
        </p:txBody>
      </p:sp>
      <p:pic>
        <p:nvPicPr>
          <p:cNvPr id="4" name="Picture 3">
            <a:extLst>
              <a:ext uri="{FF2B5EF4-FFF2-40B4-BE49-F238E27FC236}">
                <a16:creationId xmlns:a16="http://schemas.microsoft.com/office/drawing/2014/main" id="{94638ABA-0ABB-4F1F-B34B-66C0E9348B5A}"/>
              </a:ext>
            </a:extLst>
          </p:cNvPr>
          <p:cNvPicPr>
            <a:picLocks noChangeAspect="1"/>
          </p:cNvPicPr>
          <p:nvPr/>
        </p:nvPicPr>
        <p:blipFill rotWithShape="1">
          <a:blip r:embed="rId3">
            <a:extLst>
              <a:ext uri="{28A0092B-C50C-407E-A947-70E740481C1C}">
                <a14:useLocalDpi xmlns:a14="http://schemas.microsoft.com/office/drawing/2010/main" val="0"/>
              </a:ext>
            </a:extLst>
          </a:blip>
          <a:srcRect l="10434" t="7052" r="15218" b="17980"/>
          <a:stretch/>
        </p:blipFill>
        <p:spPr>
          <a:xfrm>
            <a:off x="0" y="3744408"/>
            <a:ext cx="9144000" cy="3026610"/>
          </a:xfrm>
          <a:prstGeom prst="rect">
            <a:avLst/>
          </a:prstGeom>
        </p:spPr>
      </p:pic>
      <p:sp>
        <p:nvSpPr>
          <p:cNvPr id="6" name="Content Placeholder 2">
            <a:extLst>
              <a:ext uri="{FF2B5EF4-FFF2-40B4-BE49-F238E27FC236}">
                <a16:creationId xmlns:a16="http://schemas.microsoft.com/office/drawing/2014/main" id="{EB033617-7AD5-4082-8E04-D3640B4D1C8F}"/>
              </a:ext>
            </a:extLst>
          </p:cNvPr>
          <p:cNvSpPr txBox="1">
            <a:spLocks/>
          </p:cNvSpPr>
          <p:nvPr/>
        </p:nvSpPr>
        <p:spPr bwMode="auto">
          <a:xfrm>
            <a:off x="2867378" y="3429008"/>
            <a:ext cx="6593704" cy="47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Tx/>
              <a:buBlip>
                <a:blip r:embed="rId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FontTx/>
              <a:buBlip>
                <a:blip r:embed="rId4"/>
              </a:buBlip>
              <a:defRPr sz="2800">
                <a:solidFill>
                  <a:schemeClr val="tx1"/>
                </a:solidFill>
                <a:latin typeface="+mn-lt"/>
              </a:defRPr>
            </a:lvl2pPr>
            <a:lvl3pPr marL="1143000" indent="-228600" algn="l" rtl="0" eaLnBrk="0" fontAlgn="base" hangingPunct="0">
              <a:spcBef>
                <a:spcPct val="20000"/>
              </a:spcBef>
              <a:spcAft>
                <a:spcPct val="0"/>
              </a:spcAft>
              <a:buFontTx/>
              <a:buBlip>
                <a:blip r:embed="rId4"/>
              </a:buBlip>
              <a:defRPr sz="2400">
                <a:solidFill>
                  <a:schemeClr val="tx1"/>
                </a:solidFill>
                <a:latin typeface="+mn-lt"/>
              </a:defRPr>
            </a:lvl3pPr>
            <a:lvl4pPr marL="1600200" indent="-228600" algn="l" rtl="0" eaLnBrk="0" fontAlgn="base" hangingPunct="0">
              <a:spcBef>
                <a:spcPct val="20000"/>
              </a:spcBef>
              <a:spcAft>
                <a:spcPct val="0"/>
              </a:spcAft>
              <a:buFontTx/>
              <a:buBlip>
                <a:blip r:embed="rId4"/>
              </a:buBlip>
              <a:defRPr sz="2000">
                <a:solidFill>
                  <a:schemeClr val="tx1"/>
                </a:solidFill>
                <a:latin typeface="+mn-lt"/>
              </a:defRPr>
            </a:lvl4pPr>
            <a:lvl5pPr marL="2057400" indent="-228600" algn="l" rtl="0" eaLnBrk="0" fontAlgn="base" hangingPunct="0">
              <a:spcBef>
                <a:spcPct val="20000"/>
              </a:spcBef>
              <a:spcAft>
                <a:spcPct val="0"/>
              </a:spcAft>
              <a:buFontTx/>
              <a:buBlip>
                <a:blip r:embed="rId4"/>
              </a:buBlip>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defRPr/>
            </a:pPr>
            <a:r>
              <a:rPr lang="en-US" sz="1800" kern="0">
                <a:solidFill>
                  <a:srgbClr val="000000"/>
                </a:solidFill>
                <a:latin typeface="Calibri" panose="020F0502020204030204" pitchFamily="34" charset="0"/>
                <a:cs typeface="Calibri" panose="020F0502020204030204" pitchFamily="34" charset="0"/>
              </a:rPr>
              <a:t>Brian Crane, Pickles © 3/27/2019, Permission of Universal Uclick</a:t>
            </a:r>
          </a:p>
          <a:p>
            <a:pPr>
              <a:defRPr/>
            </a:pPr>
            <a:endParaRPr lang="en-US" kern="0">
              <a:solidFill>
                <a:srgbClr val="303E48"/>
              </a:solidFill>
              <a:latin typeface="Arial"/>
            </a:endParaRPr>
          </a:p>
        </p:txBody>
      </p:sp>
      <p:sp>
        <p:nvSpPr>
          <p:cNvPr id="5" name="Content Placeholder 2">
            <a:extLst>
              <a:ext uri="{FF2B5EF4-FFF2-40B4-BE49-F238E27FC236}">
                <a16:creationId xmlns:a16="http://schemas.microsoft.com/office/drawing/2014/main" id="{EE557CF0-90CA-4330-A1A2-82C9ABB1504D}"/>
              </a:ext>
            </a:extLst>
          </p:cNvPr>
          <p:cNvSpPr>
            <a:spLocks noGrp="1"/>
          </p:cNvSpPr>
          <p:nvPr>
            <p:ph idx="1"/>
          </p:nvPr>
        </p:nvSpPr>
        <p:spPr>
          <a:xfrm>
            <a:off x="238015" y="1285552"/>
            <a:ext cx="8667970" cy="2262288"/>
          </a:xfrm>
        </p:spPr>
        <p:txBody>
          <a:bodyPr/>
          <a:lstStyle/>
          <a:p>
            <a:pPr algn="ctr"/>
            <a:r>
              <a:rPr lang="en-US"/>
              <a:t>Experiences</a:t>
            </a:r>
          </a:p>
          <a:p>
            <a:pPr algn="ctr"/>
            <a:r>
              <a:rPr lang="en-US"/>
              <a:t>Culture</a:t>
            </a:r>
          </a:p>
          <a:p>
            <a:pPr algn="ctr"/>
            <a:r>
              <a:rPr lang="en-US"/>
              <a:t>Context</a:t>
            </a:r>
          </a:p>
        </p:txBody>
      </p:sp>
    </p:spTree>
    <p:extLst>
      <p:ext uri="{BB962C8B-B14F-4D97-AF65-F5344CB8AC3E}">
        <p14:creationId xmlns:p14="http://schemas.microsoft.com/office/powerpoint/2010/main" val="316760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45" y="598004"/>
            <a:ext cx="8550275" cy="609600"/>
          </a:xfrm>
        </p:spPr>
        <p:txBody>
          <a:bodyPr/>
          <a:lstStyle/>
          <a:p>
            <a:r>
              <a:rPr lang="en-CA"/>
              <a:t>My experiences with driving</a:t>
            </a: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8" y="1220512"/>
            <a:ext cx="2579439" cy="4173297"/>
          </a:xfrm>
          <a:prstGeom prst="rect">
            <a:avLst/>
          </a:prstGeom>
          <a:ln>
            <a:noFill/>
          </a:ln>
          <a:effectLst>
            <a:softEdge rad="112500"/>
          </a:effectLst>
        </p:spPr>
      </p:pic>
      <p:sp>
        <p:nvSpPr>
          <p:cNvPr id="5" name="TextBox 4"/>
          <p:cNvSpPr txBox="1"/>
          <p:nvPr/>
        </p:nvSpPr>
        <p:spPr>
          <a:xfrm>
            <a:off x="-419698" y="5572130"/>
            <a:ext cx="3470260" cy="646331"/>
          </a:xfrm>
          <a:prstGeom prst="rect">
            <a:avLst/>
          </a:prstGeom>
          <a:noFill/>
        </p:spPr>
        <p:txBody>
          <a:bodyPr wrap="square" rtlCol="0">
            <a:spAutoFit/>
          </a:bodyPr>
          <a:lstStyle/>
          <a:p>
            <a:pPr algn="ctr">
              <a:defRPr/>
            </a:pPr>
            <a:r>
              <a:rPr lang="en-US">
                <a:solidFill>
                  <a:srgbClr val="000000"/>
                </a:solidFill>
                <a:latin typeface="Calibri" panose="020F0502020204030204" pitchFamily="34" charset="0"/>
                <a:cs typeface="Calibri" panose="020F0502020204030204" pitchFamily="34" charset="0"/>
              </a:rPr>
              <a:t>All images permission via Wikimedia Commons</a:t>
            </a:r>
          </a:p>
        </p:txBody>
      </p:sp>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715006" y="4286256"/>
            <a:ext cx="3428999" cy="2571749"/>
          </a:xfrm>
          <a:prstGeom prst="rect">
            <a:avLst/>
          </a:prstGeom>
          <a:ln>
            <a:noFill/>
          </a:ln>
          <a:effectLst>
            <a:softEdge rad="112500"/>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6384" y="1207609"/>
            <a:ext cx="5287616" cy="3103993"/>
          </a:xfrm>
          <a:prstGeom prst="rect">
            <a:avLst/>
          </a:prstGeom>
          <a:ln>
            <a:noFill/>
          </a:ln>
          <a:effectLst>
            <a:softEdge rad="112500"/>
          </a:effectLst>
        </p:spPr>
      </p:pic>
      <p:pic>
        <p:nvPicPr>
          <p:cNvPr id="8" name="Picture 7" descr="A picture containing text, picture frame&#10;&#10;Description automatically generated">
            <a:extLst>
              <a:ext uri="{FF2B5EF4-FFF2-40B4-BE49-F238E27FC236}">
                <a16:creationId xmlns:a16="http://schemas.microsoft.com/office/drawing/2014/main" id="{37504259-9F3A-2AFF-4323-23BFB74001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7407" y="2051613"/>
            <a:ext cx="1704372" cy="170437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87F067F5-3D79-818C-4E45-C7191240A8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0568" y="4342452"/>
            <a:ext cx="2507577" cy="2459355"/>
          </a:xfrm>
          <a:prstGeom prst="rect">
            <a:avLst/>
          </a:prstGeom>
          <a:ln>
            <a:noFill/>
          </a:ln>
          <a:effectLst>
            <a:softEdge rad="112500"/>
          </a:effectLst>
        </p:spPr>
      </p:pic>
    </p:spTree>
    <p:extLst>
      <p:ext uri="{BB962C8B-B14F-4D97-AF65-F5344CB8AC3E}">
        <p14:creationId xmlns:p14="http://schemas.microsoft.com/office/powerpoint/2010/main" val="137366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My experiences with snakes</a:t>
            </a: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650685"/>
            <a:ext cx="4615772" cy="3266247"/>
          </a:xfrm>
          <a:prstGeom prst="rect">
            <a:avLst/>
          </a:prstGeom>
          <a:ln>
            <a:noFill/>
          </a:ln>
          <a:effectLst>
            <a:softEdge rad="112500"/>
          </a:effectLst>
        </p:spPr>
      </p:pic>
      <p:sp>
        <p:nvSpPr>
          <p:cNvPr id="5" name="TextBox 4"/>
          <p:cNvSpPr txBox="1"/>
          <p:nvPr/>
        </p:nvSpPr>
        <p:spPr>
          <a:xfrm>
            <a:off x="-133225" y="5835548"/>
            <a:ext cx="4316588" cy="369332"/>
          </a:xfrm>
          <a:prstGeom prst="rect">
            <a:avLst/>
          </a:prstGeom>
          <a:noFill/>
        </p:spPr>
        <p:txBody>
          <a:bodyPr wrap="square" rtlCol="0">
            <a:spAutoFit/>
          </a:bodyPr>
          <a:lstStyle/>
          <a:p>
            <a:pPr algn="ctr"/>
            <a:r>
              <a:rPr lang="en-US">
                <a:solidFill>
                  <a:srgbClr val="000000"/>
                </a:solidFill>
                <a:latin typeface="Calibri" panose="020F0502020204030204" pitchFamily="34" charset="0"/>
                <a:cs typeface="Calibri" panose="020F0502020204030204" pitchFamily="34" charset="0"/>
              </a:rPr>
              <a:t>Permission via Public domain work of art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4664" y="1832527"/>
            <a:ext cx="3759336" cy="5025474"/>
          </a:xfrm>
          <a:prstGeom prst="rect">
            <a:avLst/>
          </a:prstGeom>
          <a:ln>
            <a:noFill/>
          </a:ln>
          <a:effectLst>
            <a:softEdge rad="112500"/>
          </a:effectLst>
        </p:spPr>
      </p:pic>
      <p:sp>
        <p:nvSpPr>
          <p:cNvPr id="8" name="TextBox 7"/>
          <p:cNvSpPr txBox="1"/>
          <p:nvPr/>
        </p:nvSpPr>
        <p:spPr>
          <a:xfrm>
            <a:off x="4960637" y="1568762"/>
            <a:ext cx="4316588" cy="369332"/>
          </a:xfrm>
          <a:prstGeom prst="rect">
            <a:avLst/>
          </a:prstGeom>
          <a:noFill/>
        </p:spPr>
        <p:txBody>
          <a:bodyPr wrap="square" rtlCol="0">
            <a:spAutoFit/>
          </a:bodyPr>
          <a:lstStyle/>
          <a:p>
            <a:pPr algn="ctr"/>
            <a:r>
              <a:rPr lang="en-US">
                <a:solidFill>
                  <a:srgbClr val="000000"/>
                </a:solidFill>
                <a:latin typeface="Calibri" panose="020F0502020204030204" pitchFamily="34" charset="0"/>
                <a:cs typeface="Calibri" panose="020F0502020204030204" pitchFamily="34" charset="0"/>
              </a:rPr>
              <a:t>Permission via Rossano aka Bud Care flickr</a:t>
            </a:r>
          </a:p>
        </p:txBody>
      </p:sp>
    </p:spTree>
    <p:extLst>
      <p:ext uri="{BB962C8B-B14F-4D97-AF65-F5344CB8AC3E}">
        <p14:creationId xmlns:p14="http://schemas.microsoft.com/office/powerpoint/2010/main" val="341463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3915"/>
            <a:ext cx="9144000" cy="609600"/>
          </a:xfrm>
        </p:spPr>
        <p:txBody>
          <a:bodyPr/>
          <a:lstStyle/>
          <a:p>
            <a:r>
              <a:rPr lang="en-CA" dirty="0"/>
              <a:t>Learning objectives	</a:t>
            </a:r>
            <a:endParaRPr lang="en-US" dirty="0"/>
          </a:p>
        </p:txBody>
      </p:sp>
      <p:sp>
        <p:nvSpPr>
          <p:cNvPr id="3" name="Content Placeholder 2"/>
          <p:cNvSpPr>
            <a:spLocks noGrp="1"/>
          </p:cNvSpPr>
          <p:nvPr>
            <p:ph idx="1"/>
          </p:nvPr>
        </p:nvSpPr>
        <p:spPr>
          <a:xfrm>
            <a:off x="345835" y="1766280"/>
            <a:ext cx="8325463" cy="5284177"/>
          </a:xfrm>
        </p:spPr>
        <p:txBody>
          <a:bodyPr/>
          <a:lstStyle/>
          <a:p>
            <a:pPr marL="742950" indent="-742950">
              <a:buFont typeface="+mj-lt"/>
              <a:buAutoNum type="arabicParenR"/>
            </a:pPr>
            <a:r>
              <a:rPr lang="en-CA" sz="3200" dirty="0"/>
              <a:t>Describe unconscious bias &amp; explain its </a:t>
            </a:r>
            <a:r>
              <a:rPr lang="en-CA" sz="3200" b="1" dirty="0"/>
              <a:t>biological &amp; socio-cultural origins</a:t>
            </a:r>
            <a:endParaRPr lang="en-CA" sz="3200" dirty="0"/>
          </a:p>
          <a:p>
            <a:pPr marL="742950" indent="-742950">
              <a:buFont typeface="+mj-lt"/>
              <a:buAutoNum type="arabicParenR"/>
            </a:pPr>
            <a:endParaRPr lang="en-CA" sz="2000" dirty="0"/>
          </a:p>
          <a:p>
            <a:pPr marL="742950" indent="-742950">
              <a:buFont typeface="+mj-lt"/>
              <a:buAutoNum type="arabicParenR"/>
            </a:pPr>
            <a:r>
              <a:rPr lang="en-CA" sz="3200" dirty="0"/>
              <a:t>Examine how </a:t>
            </a:r>
            <a:r>
              <a:rPr lang="en-CA" sz="3200" b="1" dirty="0"/>
              <a:t>experiences &amp; identities </a:t>
            </a:r>
            <a:r>
              <a:rPr lang="en-CA" sz="3200" dirty="0"/>
              <a:t>shape our biases</a:t>
            </a:r>
          </a:p>
          <a:p>
            <a:pPr marL="742950" indent="-742950">
              <a:buFont typeface="+mj-lt"/>
              <a:buAutoNum type="arabicParenR"/>
            </a:pPr>
            <a:endParaRPr lang="en-CA" sz="2000" dirty="0"/>
          </a:p>
          <a:p>
            <a:pPr marL="742950" indent="-742950">
              <a:buFont typeface="+mj-lt"/>
              <a:buAutoNum type="arabicParenR"/>
            </a:pPr>
            <a:r>
              <a:rPr lang="en-CA" sz="3200" dirty="0"/>
              <a:t>Develop the ability to closely inspect our first impression for bias</a:t>
            </a:r>
            <a:endParaRPr lang="en-US" sz="3200" dirty="0"/>
          </a:p>
        </p:txBody>
      </p:sp>
    </p:spTree>
    <p:extLst>
      <p:ext uri="{BB962C8B-B14F-4D97-AF65-F5344CB8AC3E}">
        <p14:creationId xmlns:p14="http://schemas.microsoft.com/office/powerpoint/2010/main" val="276366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4542"/>
            <a:ext cx="9144000" cy="5983458"/>
          </a:xfrm>
          <a:prstGeom prst="rect">
            <a:avLst/>
          </a:prstGeom>
        </p:spPr>
      </p:pic>
      <p:sp>
        <p:nvSpPr>
          <p:cNvPr id="5" name="Rectangle 4"/>
          <p:cNvSpPr/>
          <p:nvPr/>
        </p:nvSpPr>
        <p:spPr bwMode="auto">
          <a:xfrm>
            <a:off x="0" y="838200"/>
            <a:ext cx="9144000" cy="6019800"/>
          </a:xfrm>
          <a:prstGeom prst="rect">
            <a:avLst/>
          </a:prstGeom>
          <a:solidFill>
            <a:srgbClr val="FFFFFF">
              <a:alpha val="8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pitchFamily="-108" charset="0"/>
            </a:endParaRPr>
          </a:p>
        </p:txBody>
      </p:sp>
      <p:sp>
        <p:nvSpPr>
          <p:cNvPr id="8" name="Title 1"/>
          <p:cNvSpPr>
            <a:spLocks noGrp="1"/>
          </p:cNvSpPr>
          <p:nvPr>
            <p:ph type="title"/>
          </p:nvPr>
        </p:nvSpPr>
        <p:spPr>
          <a:xfrm>
            <a:off x="3075715" y="838200"/>
            <a:ext cx="6068291" cy="2930238"/>
          </a:xfrm>
        </p:spPr>
        <p:txBody>
          <a:bodyPr/>
          <a:lstStyle/>
          <a:p>
            <a:r>
              <a:rPr lang="en-US" sz="2800"/>
              <a:t>“Viewers of crime dramas are more likely to believe the police are successful at lowering crime, use force only when necessary, and that misconduct does not typically lead to false confessions”</a:t>
            </a:r>
          </a:p>
        </p:txBody>
      </p:sp>
      <p:sp>
        <p:nvSpPr>
          <p:cNvPr id="6" name="TextBox 5">
            <a:extLst>
              <a:ext uri="{FF2B5EF4-FFF2-40B4-BE49-F238E27FC236}">
                <a16:creationId xmlns:a16="http://schemas.microsoft.com/office/drawing/2014/main" id="{E8EEEC83-0DA8-4705-962C-906BED15286F}"/>
              </a:ext>
            </a:extLst>
          </p:cNvPr>
          <p:cNvSpPr txBox="1"/>
          <p:nvPr/>
        </p:nvSpPr>
        <p:spPr>
          <a:xfrm>
            <a:off x="114302" y="6000888"/>
            <a:ext cx="8915394" cy="646331"/>
          </a:xfrm>
          <a:prstGeom prst="rect">
            <a:avLst/>
          </a:prstGeom>
          <a:noFill/>
        </p:spPr>
        <p:txBody>
          <a:bodyPr wrap="square">
            <a:spAutoFit/>
          </a:bodyPr>
          <a:lstStyle/>
          <a:p>
            <a:pPr algn="ctr"/>
            <a:r>
              <a:rPr lang="en-US">
                <a:solidFill>
                  <a:srgbClr val="000000"/>
                </a:solidFill>
                <a:latin typeface="Calibri" panose="020F0502020204030204" pitchFamily="34" charset="0"/>
                <a:cs typeface="Calibri" panose="020F0502020204030204" pitchFamily="34" charset="0"/>
              </a:rPr>
              <a:t>Donovan, K. M., &amp; </a:t>
            </a:r>
            <a:r>
              <a:rPr lang="en-US" err="1">
                <a:solidFill>
                  <a:srgbClr val="000000"/>
                </a:solidFill>
                <a:latin typeface="Calibri" panose="020F0502020204030204" pitchFamily="34" charset="0"/>
                <a:cs typeface="Calibri" panose="020F0502020204030204" pitchFamily="34" charset="0"/>
              </a:rPr>
              <a:t>Klahm</a:t>
            </a:r>
            <a:r>
              <a:rPr lang="en-US">
                <a:solidFill>
                  <a:srgbClr val="000000"/>
                </a:solidFill>
                <a:latin typeface="Calibri" panose="020F0502020204030204" pitchFamily="34" charset="0"/>
                <a:cs typeface="Calibri" panose="020F0502020204030204" pitchFamily="34" charset="0"/>
              </a:rPr>
              <a:t> IV, C. F. (2015). The role of entertainment media in perceptions of police use of force. Criminal Justice and Behavior, 42(12), 1261-1281.</a:t>
            </a:r>
          </a:p>
        </p:txBody>
      </p:sp>
    </p:spTree>
    <p:extLst>
      <p:ext uri="{BB962C8B-B14F-4D97-AF65-F5344CB8AC3E}">
        <p14:creationId xmlns:p14="http://schemas.microsoft.com/office/powerpoint/2010/main" val="137446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339-91EC-5376-8455-51604A0A404A}"/>
              </a:ext>
            </a:extLst>
          </p:cNvPr>
          <p:cNvSpPr>
            <a:spLocks noGrp="1"/>
          </p:cNvSpPr>
          <p:nvPr>
            <p:ph type="title"/>
          </p:nvPr>
        </p:nvSpPr>
        <p:spPr/>
        <p:txBody>
          <a:bodyPr/>
          <a:lstStyle/>
          <a:p>
            <a:r>
              <a:rPr lang="en-US"/>
              <a:t>Age - stereotype</a:t>
            </a:r>
          </a:p>
        </p:txBody>
      </p:sp>
      <p:pic>
        <p:nvPicPr>
          <p:cNvPr id="5" name="Picture 4" descr="Graphical user interface, text, application&#10;&#10;Description automatically generated">
            <a:extLst>
              <a:ext uri="{FF2B5EF4-FFF2-40B4-BE49-F238E27FC236}">
                <a16:creationId xmlns:a16="http://schemas.microsoft.com/office/drawing/2014/main" id="{7E30EE13-6C42-3D9C-FF72-F92DCAC58D2C}"/>
              </a:ext>
            </a:extLst>
          </p:cNvPr>
          <p:cNvPicPr>
            <a:picLocks noChangeAspect="1"/>
          </p:cNvPicPr>
          <p:nvPr/>
        </p:nvPicPr>
        <p:blipFill rotWithShape="1">
          <a:blip r:embed="rId3">
            <a:extLst>
              <a:ext uri="{28A0092B-C50C-407E-A947-70E740481C1C}">
                <a14:useLocalDpi xmlns:a14="http://schemas.microsoft.com/office/drawing/2010/main" val="0"/>
              </a:ext>
            </a:extLst>
          </a:blip>
          <a:srcRect l="33782" t="18405" r="12628" b="21264"/>
          <a:stretch/>
        </p:blipFill>
        <p:spPr>
          <a:xfrm>
            <a:off x="-46891" y="2277417"/>
            <a:ext cx="9144000" cy="4615752"/>
          </a:xfrm>
          <a:prstGeom prst="rect">
            <a:avLst/>
          </a:prstGeom>
          <a:ln>
            <a:noFill/>
          </a:ln>
          <a:effectLst>
            <a:softEdge rad="112500"/>
          </a:effectLst>
        </p:spPr>
      </p:pic>
      <p:sp>
        <p:nvSpPr>
          <p:cNvPr id="6" name="TextBox 5">
            <a:extLst>
              <a:ext uri="{FF2B5EF4-FFF2-40B4-BE49-F238E27FC236}">
                <a16:creationId xmlns:a16="http://schemas.microsoft.com/office/drawing/2014/main" id="{EDE375B3-F62D-B527-D0C0-871C218DD82A}"/>
              </a:ext>
            </a:extLst>
          </p:cNvPr>
          <p:cNvSpPr txBox="1">
            <a:spLocks noChangeArrowheads="1"/>
          </p:cNvSpPr>
          <p:nvPr/>
        </p:nvSpPr>
        <p:spPr bwMode="auto">
          <a:xfrm>
            <a:off x="117235" y="2123532"/>
            <a:ext cx="68975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sz="1400">
                <a:solidFill>
                  <a:srgbClr val="000000"/>
                </a:solidFill>
              </a:rPr>
              <a:t>© Speed Bump by Dave Coverly; 7/3/2022</a:t>
            </a:r>
          </a:p>
        </p:txBody>
      </p:sp>
    </p:spTree>
    <p:extLst>
      <p:ext uri="{BB962C8B-B14F-4D97-AF65-F5344CB8AC3E}">
        <p14:creationId xmlns:p14="http://schemas.microsoft.com/office/powerpoint/2010/main" val="408911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7ABB21-38A8-4989-8D31-3157000A13CC}"/>
              </a:ext>
            </a:extLst>
          </p:cNvPr>
          <p:cNvSpPr>
            <a:spLocks noGrp="1"/>
          </p:cNvSpPr>
          <p:nvPr>
            <p:ph type="title"/>
          </p:nvPr>
        </p:nvSpPr>
        <p:spPr>
          <a:xfrm>
            <a:off x="4" y="2978864"/>
            <a:ext cx="9252855" cy="838286"/>
          </a:xfrm>
        </p:spPr>
        <p:txBody>
          <a:bodyPr/>
          <a:lstStyle/>
          <a:p>
            <a:r>
              <a:rPr lang="en-CA" sz="4400"/>
              <a:t>Gender representations – stereotypes</a:t>
            </a:r>
            <a:endParaRPr lang="en-US" sz="4400"/>
          </a:p>
        </p:txBody>
      </p:sp>
      <p:pic>
        <p:nvPicPr>
          <p:cNvPr id="6" name="Picture 5" descr="A screenshot of a video game&#10;&#10;Description automatically generated with medium confidence">
            <a:extLst>
              <a:ext uri="{FF2B5EF4-FFF2-40B4-BE49-F238E27FC236}">
                <a16:creationId xmlns:a16="http://schemas.microsoft.com/office/drawing/2014/main" id="{B26D7F9C-3678-473F-AD6F-A8B2DC5B8C04}"/>
              </a:ext>
            </a:extLst>
          </p:cNvPr>
          <p:cNvPicPr>
            <a:picLocks noChangeAspect="1"/>
          </p:cNvPicPr>
          <p:nvPr/>
        </p:nvPicPr>
        <p:blipFill rotWithShape="1">
          <a:blip r:embed="rId3">
            <a:extLst>
              <a:ext uri="{28A0092B-C50C-407E-A947-70E740481C1C}">
                <a14:useLocalDpi xmlns:a14="http://schemas.microsoft.com/office/drawing/2010/main" val="0"/>
              </a:ext>
            </a:extLst>
          </a:blip>
          <a:srcRect l="3804" t="27727" r="1413" b="2093"/>
          <a:stretch/>
        </p:blipFill>
        <p:spPr>
          <a:xfrm>
            <a:off x="0" y="4039033"/>
            <a:ext cx="9144000" cy="2813342"/>
          </a:xfrm>
          <a:prstGeom prst="rect">
            <a:avLst/>
          </a:prstGeom>
        </p:spPr>
      </p:pic>
      <p:pic>
        <p:nvPicPr>
          <p:cNvPr id="3" name="Picture 2" descr="Text&#10;&#10;Description automatically generated">
            <a:extLst>
              <a:ext uri="{FF2B5EF4-FFF2-40B4-BE49-F238E27FC236}">
                <a16:creationId xmlns:a16="http://schemas.microsoft.com/office/drawing/2014/main" id="{AF70E5B5-9F5C-7655-BDB5-AA11B21F8083}"/>
              </a:ext>
            </a:extLst>
          </p:cNvPr>
          <p:cNvPicPr>
            <a:picLocks noChangeAspect="1"/>
          </p:cNvPicPr>
          <p:nvPr/>
        </p:nvPicPr>
        <p:blipFill rotWithShape="1">
          <a:blip r:embed="rId4">
            <a:extLst>
              <a:ext uri="{28A0092B-C50C-407E-A947-70E740481C1C}">
                <a14:useLocalDpi xmlns:a14="http://schemas.microsoft.com/office/drawing/2010/main" val="0"/>
              </a:ext>
            </a:extLst>
          </a:blip>
          <a:srcRect l="4885" t="11232" r="4608" b="22764"/>
          <a:stretch/>
        </p:blipFill>
        <p:spPr>
          <a:xfrm>
            <a:off x="6" y="37934"/>
            <a:ext cx="9061125" cy="2918193"/>
          </a:xfrm>
          <a:prstGeom prst="rect">
            <a:avLst/>
          </a:prstGeom>
        </p:spPr>
      </p:pic>
      <p:sp>
        <p:nvSpPr>
          <p:cNvPr id="5" name="TextBox 4">
            <a:extLst>
              <a:ext uri="{FF2B5EF4-FFF2-40B4-BE49-F238E27FC236}">
                <a16:creationId xmlns:a16="http://schemas.microsoft.com/office/drawing/2014/main" id="{98A152C5-47EB-12F3-EA5F-CD0335F16287}"/>
              </a:ext>
            </a:extLst>
          </p:cNvPr>
          <p:cNvSpPr txBox="1">
            <a:spLocks noChangeArrowheads="1"/>
          </p:cNvSpPr>
          <p:nvPr/>
        </p:nvSpPr>
        <p:spPr bwMode="auto">
          <a:xfrm>
            <a:off x="3323869" y="3756743"/>
            <a:ext cx="6897511" cy="35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1600">
                <a:solidFill>
                  <a:srgbClr val="000000"/>
                </a:solidFill>
              </a:rPr>
              <a:t>Blondie © 6/11/2021; 4/23/2021, Permission of Universal Uclick</a:t>
            </a:r>
          </a:p>
        </p:txBody>
      </p:sp>
      <p:sp>
        <p:nvSpPr>
          <p:cNvPr id="7" name="TextBox 6">
            <a:extLst>
              <a:ext uri="{FF2B5EF4-FFF2-40B4-BE49-F238E27FC236}">
                <a16:creationId xmlns:a16="http://schemas.microsoft.com/office/drawing/2014/main" id="{ADE20D2A-A997-D1CD-DA1D-71B571EA51F8}"/>
              </a:ext>
            </a:extLst>
          </p:cNvPr>
          <p:cNvSpPr txBox="1">
            <a:spLocks noChangeArrowheads="1"/>
          </p:cNvSpPr>
          <p:nvPr/>
        </p:nvSpPr>
        <p:spPr bwMode="auto">
          <a:xfrm>
            <a:off x="6" y="2834765"/>
            <a:ext cx="6897511" cy="35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1600">
                <a:solidFill>
                  <a:srgbClr val="000000"/>
                </a:solidFill>
              </a:rPr>
              <a:t>Pickles © 6/11/2021; 8/4/2022, Brian Crane</a:t>
            </a:r>
          </a:p>
        </p:txBody>
      </p:sp>
    </p:spTree>
    <p:extLst>
      <p:ext uri="{BB962C8B-B14F-4D97-AF65-F5344CB8AC3E}">
        <p14:creationId xmlns:p14="http://schemas.microsoft.com/office/powerpoint/2010/main" val="293733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mammal&#10;&#10;Description automatically generated">
            <a:extLst>
              <a:ext uri="{FF2B5EF4-FFF2-40B4-BE49-F238E27FC236}">
                <a16:creationId xmlns:a16="http://schemas.microsoft.com/office/drawing/2014/main" id="{E9B538CD-84E7-DAA2-E1AF-FB0B9A1C2DBB}"/>
              </a:ext>
            </a:extLst>
          </p:cNvPr>
          <p:cNvPicPr>
            <a:picLocks noChangeAspect="1"/>
          </p:cNvPicPr>
          <p:nvPr/>
        </p:nvPicPr>
        <p:blipFill rotWithShape="1">
          <a:blip r:embed="rId3">
            <a:extLst>
              <a:ext uri="{28A0092B-C50C-407E-A947-70E740481C1C}">
                <a14:useLocalDpi xmlns:a14="http://schemas.microsoft.com/office/drawing/2010/main" val="0"/>
              </a:ext>
            </a:extLst>
          </a:blip>
          <a:srcRect l="2826" t="22572" r="2826" b="12651"/>
          <a:stretch/>
        </p:blipFill>
        <p:spPr>
          <a:xfrm>
            <a:off x="0" y="432000"/>
            <a:ext cx="7019650" cy="6426000"/>
          </a:xfrm>
          <a:prstGeom prst="rect">
            <a:avLst/>
          </a:prstGeom>
          <a:ln>
            <a:noFill/>
          </a:ln>
          <a:effectLst>
            <a:outerShdw blurRad="190500" algn="tl" rotWithShape="0">
              <a:srgbClr val="000000">
                <a:alpha val="70000"/>
              </a:srgbClr>
            </a:outerShdw>
          </a:effectLst>
        </p:spPr>
      </p:pic>
      <p:pic>
        <p:nvPicPr>
          <p:cNvPr id="8" name="Picture 7" descr="Text, letter&#10;&#10;Description automatically generated">
            <a:extLst>
              <a:ext uri="{FF2B5EF4-FFF2-40B4-BE49-F238E27FC236}">
                <a16:creationId xmlns:a16="http://schemas.microsoft.com/office/drawing/2014/main" id="{B0FBD87D-C9B6-FEBC-E584-4ACF0AAF4D46}"/>
              </a:ext>
            </a:extLst>
          </p:cNvPr>
          <p:cNvPicPr>
            <a:picLocks noChangeAspect="1"/>
          </p:cNvPicPr>
          <p:nvPr/>
        </p:nvPicPr>
        <p:blipFill rotWithShape="1">
          <a:blip r:embed="rId4">
            <a:extLst>
              <a:ext uri="{28A0092B-C50C-407E-A947-70E740481C1C}">
                <a14:useLocalDpi xmlns:a14="http://schemas.microsoft.com/office/drawing/2010/main" val="0"/>
              </a:ext>
            </a:extLst>
          </a:blip>
          <a:srcRect l="7864" t="35223" r="8985" b="33438"/>
          <a:stretch/>
        </p:blipFill>
        <p:spPr>
          <a:xfrm>
            <a:off x="3986376" y="4291200"/>
            <a:ext cx="5222424" cy="2624400"/>
          </a:xfrm>
          <a:prstGeom prst="rect">
            <a:avLst/>
          </a:prstGeom>
          <a:ln>
            <a:noFill/>
          </a:ln>
          <a:effectLst>
            <a:softEdge rad="112500"/>
          </a:effectLst>
        </p:spPr>
      </p:pic>
      <p:sp>
        <p:nvSpPr>
          <p:cNvPr id="2" name="TextBox 1">
            <a:extLst>
              <a:ext uri="{FF2B5EF4-FFF2-40B4-BE49-F238E27FC236}">
                <a16:creationId xmlns:a16="http://schemas.microsoft.com/office/drawing/2014/main" id="{3BF86EB4-3FBC-63A0-DB98-86BBBB3C7A37}"/>
              </a:ext>
            </a:extLst>
          </p:cNvPr>
          <p:cNvSpPr txBox="1">
            <a:spLocks noChangeArrowheads="1"/>
          </p:cNvSpPr>
          <p:nvPr/>
        </p:nvSpPr>
        <p:spPr bwMode="auto">
          <a:xfrm>
            <a:off x="3509831" y="93446"/>
            <a:ext cx="33096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1600">
                <a:solidFill>
                  <a:srgbClr val="000000"/>
                </a:solidFill>
              </a:rPr>
              <a:t>© 2021 Nancy Rose Photography</a:t>
            </a:r>
          </a:p>
        </p:txBody>
      </p:sp>
      <p:sp>
        <p:nvSpPr>
          <p:cNvPr id="3" name="Title 1">
            <a:extLst>
              <a:ext uri="{FF2B5EF4-FFF2-40B4-BE49-F238E27FC236}">
                <a16:creationId xmlns:a16="http://schemas.microsoft.com/office/drawing/2014/main" id="{CE7DE7C2-285E-8A09-B2B9-E918D06211D8}"/>
              </a:ext>
            </a:extLst>
          </p:cNvPr>
          <p:cNvSpPr>
            <a:spLocks noGrp="1"/>
          </p:cNvSpPr>
          <p:nvPr>
            <p:ph type="title"/>
          </p:nvPr>
        </p:nvSpPr>
        <p:spPr>
          <a:xfrm>
            <a:off x="6999422" y="1803354"/>
            <a:ext cx="2209378" cy="1116492"/>
          </a:xfrm>
        </p:spPr>
        <p:txBody>
          <a:bodyPr/>
          <a:lstStyle/>
          <a:p>
            <a:r>
              <a:rPr lang="en-CA" sz="2800"/>
              <a:t>Stereotype(s) perpetuated?</a:t>
            </a:r>
            <a:endParaRPr lang="en-US" sz="2800"/>
          </a:p>
        </p:txBody>
      </p:sp>
    </p:spTree>
    <p:extLst>
      <p:ext uri="{BB962C8B-B14F-4D97-AF65-F5344CB8AC3E}">
        <p14:creationId xmlns:p14="http://schemas.microsoft.com/office/powerpoint/2010/main" val="41044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9891" y="2503409"/>
            <a:ext cx="2812310" cy="609600"/>
          </a:xfrm>
        </p:spPr>
        <p:txBody>
          <a:bodyPr/>
          <a:lstStyle/>
          <a:p>
            <a:r>
              <a:rPr lang="en-CA"/>
              <a:t>Culture</a:t>
            </a: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67968" y="321565"/>
            <a:ext cx="4144664" cy="6214870"/>
          </a:xfrm>
          <a:prstGeom prst="rect">
            <a:avLst/>
          </a:prstGeom>
          <a:ln>
            <a:noFill/>
          </a:ln>
          <a:effectLst>
            <a:softEdge rad="112500"/>
          </a:effectLst>
        </p:spPr>
      </p:pic>
    </p:spTree>
    <p:extLst>
      <p:ext uri="{BB962C8B-B14F-4D97-AF65-F5344CB8AC3E}">
        <p14:creationId xmlns:p14="http://schemas.microsoft.com/office/powerpoint/2010/main" val="324826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7BF63-2C5D-F217-7D3C-D94E316B0A28}"/>
              </a:ext>
            </a:extLst>
          </p:cNvPr>
          <p:cNvSpPr>
            <a:spLocks noGrp="1"/>
          </p:cNvSpPr>
          <p:nvPr>
            <p:ph type="title"/>
          </p:nvPr>
        </p:nvSpPr>
        <p:spPr>
          <a:xfrm>
            <a:off x="228607" y="434049"/>
            <a:ext cx="8550275" cy="609600"/>
          </a:xfrm>
        </p:spPr>
        <p:txBody>
          <a:bodyPr/>
          <a:lstStyle/>
          <a:p>
            <a:r>
              <a:rPr lang="en-US"/>
              <a:t>Family dynamics</a:t>
            </a:r>
          </a:p>
        </p:txBody>
      </p:sp>
      <p:sp>
        <p:nvSpPr>
          <p:cNvPr id="3" name="Content Placeholder 2">
            <a:extLst>
              <a:ext uri="{FF2B5EF4-FFF2-40B4-BE49-F238E27FC236}">
                <a16:creationId xmlns:a16="http://schemas.microsoft.com/office/drawing/2014/main" id="{026C373C-7E59-7D24-FEC6-842A63C77FB5}"/>
              </a:ext>
            </a:extLst>
          </p:cNvPr>
          <p:cNvSpPr>
            <a:spLocks noGrp="1"/>
          </p:cNvSpPr>
          <p:nvPr>
            <p:ph idx="1"/>
          </p:nvPr>
        </p:nvSpPr>
        <p:spPr>
          <a:xfrm>
            <a:off x="228607" y="1173434"/>
            <a:ext cx="8550275" cy="1600200"/>
          </a:xfrm>
        </p:spPr>
        <p:txBody>
          <a:bodyPr/>
          <a:lstStyle/>
          <a:p>
            <a:r>
              <a:rPr lang="en-US" sz="3200"/>
              <a:t>“… refers to the patterns of interactions among relatives, their roles and relationships, and the various factors that shape their interactions.”*</a:t>
            </a:r>
          </a:p>
        </p:txBody>
      </p:sp>
      <p:sp>
        <p:nvSpPr>
          <p:cNvPr id="4" name="Content Placeholder 2">
            <a:extLst>
              <a:ext uri="{FF2B5EF4-FFF2-40B4-BE49-F238E27FC236}">
                <a16:creationId xmlns:a16="http://schemas.microsoft.com/office/drawing/2014/main" id="{D6A6843E-D638-AB2E-E4EA-41A2F0DA0B9A}"/>
              </a:ext>
            </a:extLst>
          </p:cNvPr>
          <p:cNvSpPr txBox="1">
            <a:spLocks/>
          </p:cNvSpPr>
          <p:nvPr/>
        </p:nvSpPr>
        <p:spPr bwMode="auto">
          <a:xfrm>
            <a:off x="4" y="5631350"/>
            <a:ext cx="7870371" cy="102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3"/>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3"/>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3"/>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3"/>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3"/>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pPr marL="0" indent="0">
              <a:buNone/>
            </a:pPr>
            <a:r>
              <a:rPr lang="en-US" sz="1800"/>
              <a:t>* Jabbari B, </a:t>
            </a:r>
            <a:r>
              <a:rPr lang="en-US" sz="1800" err="1"/>
              <a:t>Rouster</a:t>
            </a:r>
            <a:r>
              <a:rPr lang="en-US" sz="1800"/>
              <a:t> AS. Family Dynamics. [Updated 2022 Jul 25]. In: </a:t>
            </a:r>
            <a:r>
              <a:rPr lang="en-US" sz="1800" err="1"/>
              <a:t>StatPearls</a:t>
            </a:r>
            <a:r>
              <a:rPr lang="en-US" sz="1800"/>
              <a:t> [Internet]. Treasure Island (FL): </a:t>
            </a:r>
            <a:r>
              <a:rPr lang="en-US" sz="1800" err="1"/>
              <a:t>StatPearls</a:t>
            </a:r>
            <a:r>
              <a:rPr lang="en-US" sz="1800"/>
              <a:t> Publishing; 2023 Jan-. Available from: https://www.ncbi.nlm.nih.gov/books/NBK560487/</a:t>
            </a:r>
            <a:endParaRPr lang="en-US" sz="1800" kern="0"/>
          </a:p>
        </p:txBody>
      </p:sp>
      <p:pic>
        <p:nvPicPr>
          <p:cNvPr id="6" name="Picture 5" descr="Family lighting candles">
            <a:extLst>
              <a:ext uri="{FF2B5EF4-FFF2-40B4-BE49-F238E27FC236}">
                <a16:creationId xmlns:a16="http://schemas.microsoft.com/office/drawing/2014/main" id="{F5785A68-93D4-3D33-12CA-397BFA0605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3045" y="2964164"/>
            <a:ext cx="3711301" cy="2476663"/>
          </a:xfrm>
          <a:prstGeom prst="rect">
            <a:avLst/>
          </a:prstGeom>
          <a:ln>
            <a:noFill/>
          </a:ln>
          <a:effectLst>
            <a:softEdge rad="112500"/>
          </a:effectLst>
        </p:spPr>
      </p:pic>
      <p:sp>
        <p:nvSpPr>
          <p:cNvPr id="7" name="TextBox 6">
            <a:extLst>
              <a:ext uri="{FF2B5EF4-FFF2-40B4-BE49-F238E27FC236}">
                <a16:creationId xmlns:a16="http://schemas.microsoft.com/office/drawing/2014/main" id="{3479E252-8836-D1FE-8E0C-88F8C85F5E2A}"/>
              </a:ext>
            </a:extLst>
          </p:cNvPr>
          <p:cNvSpPr txBox="1"/>
          <p:nvPr/>
        </p:nvSpPr>
        <p:spPr>
          <a:xfrm>
            <a:off x="547960" y="2981030"/>
            <a:ext cx="1637122" cy="461665"/>
          </a:xfrm>
          <a:prstGeom prst="rect">
            <a:avLst/>
          </a:prstGeom>
          <a:noFill/>
        </p:spPr>
        <p:txBody>
          <a:bodyPr wrap="square" rtlCol="0">
            <a:spAutoFit/>
          </a:bodyPr>
          <a:lstStyle/>
          <a:p>
            <a:r>
              <a:rPr lang="en-US" sz="2400">
                <a:solidFill>
                  <a:srgbClr val="000000"/>
                </a:solidFill>
                <a:latin typeface="Calibri" panose="020F0502020204030204" pitchFamily="34" charset="0"/>
                <a:ea typeface="Calibri" panose="020F0502020204030204" pitchFamily="34" charset="0"/>
                <a:cs typeface="Calibri" panose="020F0502020204030204" pitchFamily="34" charset="0"/>
              </a:rPr>
              <a:t>Matrilineal</a:t>
            </a:r>
          </a:p>
        </p:txBody>
      </p:sp>
      <p:sp>
        <p:nvSpPr>
          <p:cNvPr id="8" name="TextBox 7">
            <a:extLst>
              <a:ext uri="{FF2B5EF4-FFF2-40B4-BE49-F238E27FC236}">
                <a16:creationId xmlns:a16="http://schemas.microsoft.com/office/drawing/2014/main" id="{DD2C81C6-12A9-C669-E578-A7B9807BFCE9}"/>
              </a:ext>
            </a:extLst>
          </p:cNvPr>
          <p:cNvSpPr txBox="1"/>
          <p:nvPr/>
        </p:nvSpPr>
        <p:spPr>
          <a:xfrm>
            <a:off x="7051810" y="4843593"/>
            <a:ext cx="1637122" cy="461665"/>
          </a:xfrm>
          <a:prstGeom prst="rect">
            <a:avLst/>
          </a:prstGeom>
          <a:noFill/>
        </p:spPr>
        <p:txBody>
          <a:bodyPr wrap="square" rtlCol="0">
            <a:spAutoFit/>
          </a:bodyPr>
          <a:lstStyle/>
          <a:p>
            <a:r>
              <a:rPr lang="en-US" sz="2400">
                <a:solidFill>
                  <a:srgbClr val="000000"/>
                </a:solidFill>
                <a:latin typeface="Calibri" panose="020F0502020204030204" pitchFamily="34" charset="0"/>
                <a:ea typeface="Calibri" panose="020F0502020204030204" pitchFamily="34" charset="0"/>
                <a:cs typeface="Calibri" panose="020F0502020204030204" pitchFamily="34" charset="0"/>
              </a:rPr>
              <a:t>Patrilineal</a:t>
            </a:r>
          </a:p>
        </p:txBody>
      </p:sp>
      <p:sp>
        <p:nvSpPr>
          <p:cNvPr id="9" name="TextBox 8">
            <a:extLst>
              <a:ext uri="{FF2B5EF4-FFF2-40B4-BE49-F238E27FC236}">
                <a16:creationId xmlns:a16="http://schemas.microsoft.com/office/drawing/2014/main" id="{92DFCA2D-8686-C86A-6A24-F3291B371491}"/>
              </a:ext>
            </a:extLst>
          </p:cNvPr>
          <p:cNvSpPr txBox="1"/>
          <p:nvPr/>
        </p:nvSpPr>
        <p:spPr>
          <a:xfrm>
            <a:off x="-1" y="3649048"/>
            <a:ext cx="2733042" cy="830997"/>
          </a:xfrm>
          <a:prstGeom prst="rect">
            <a:avLst/>
          </a:prstGeom>
          <a:noFill/>
        </p:spPr>
        <p:txBody>
          <a:bodyPr wrap="square" rtlCol="0">
            <a:spAutoFit/>
          </a:bodyPr>
          <a:lstStyle/>
          <a:p>
            <a:pPr algn="ctr"/>
            <a:r>
              <a:rPr lang="en-US" sz="2400">
                <a:solidFill>
                  <a:srgbClr val="000000"/>
                </a:solidFill>
                <a:latin typeface="Calibri" panose="020F0502020204030204" pitchFamily="34" charset="0"/>
                <a:ea typeface="Calibri" panose="020F0502020204030204" pitchFamily="34" charset="0"/>
                <a:cs typeface="Calibri" panose="020F0502020204030204" pitchFamily="34" charset="0"/>
              </a:rPr>
              <a:t>Traditional nuclear family</a:t>
            </a:r>
          </a:p>
        </p:txBody>
      </p:sp>
      <p:sp>
        <p:nvSpPr>
          <p:cNvPr id="10" name="TextBox 9">
            <a:extLst>
              <a:ext uri="{FF2B5EF4-FFF2-40B4-BE49-F238E27FC236}">
                <a16:creationId xmlns:a16="http://schemas.microsoft.com/office/drawing/2014/main" id="{E92D2F67-2135-64A0-85A5-944CCB321EFD}"/>
              </a:ext>
            </a:extLst>
          </p:cNvPr>
          <p:cNvSpPr txBox="1"/>
          <p:nvPr/>
        </p:nvSpPr>
        <p:spPr>
          <a:xfrm>
            <a:off x="547960" y="4609830"/>
            <a:ext cx="1637122" cy="830997"/>
          </a:xfrm>
          <a:prstGeom prst="rect">
            <a:avLst/>
          </a:prstGeom>
          <a:noFill/>
        </p:spPr>
        <p:txBody>
          <a:bodyPr wrap="square" rtlCol="0">
            <a:spAutoFit/>
          </a:bodyPr>
          <a:lstStyle/>
          <a:p>
            <a:pPr algn="ctr"/>
            <a:r>
              <a:rPr lang="en-US" sz="2400">
                <a:solidFill>
                  <a:srgbClr val="000000"/>
                </a:solidFill>
                <a:latin typeface="Calibri" panose="020F0502020204030204" pitchFamily="34" charset="0"/>
                <a:ea typeface="Calibri" panose="020F0502020204030204" pitchFamily="34" charset="0"/>
                <a:cs typeface="Calibri" panose="020F0502020204030204" pitchFamily="34" charset="0"/>
              </a:rPr>
              <a:t>Extended family</a:t>
            </a:r>
          </a:p>
        </p:txBody>
      </p:sp>
      <p:sp>
        <p:nvSpPr>
          <p:cNvPr id="11" name="TextBox 10">
            <a:extLst>
              <a:ext uri="{FF2B5EF4-FFF2-40B4-BE49-F238E27FC236}">
                <a16:creationId xmlns:a16="http://schemas.microsoft.com/office/drawing/2014/main" id="{D2C43AF9-AE47-2791-5BFC-0318C94EA824}"/>
              </a:ext>
            </a:extLst>
          </p:cNvPr>
          <p:cNvSpPr txBox="1"/>
          <p:nvPr/>
        </p:nvSpPr>
        <p:spPr>
          <a:xfrm>
            <a:off x="6444347" y="3013505"/>
            <a:ext cx="2699657" cy="830997"/>
          </a:xfrm>
          <a:prstGeom prst="rect">
            <a:avLst/>
          </a:prstGeom>
          <a:noFill/>
        </p:spPr>
        <p:txBody>
          <a:bodyPr wrap="square" rtlCol="0">
            <a:spAutoFit/>
          </a:bodyPr>
          <a:lstStyle/>
          <a:p>
            <a:pPr algn="ctr"/>
            <a:r>
              <a:rPr lang="en-US" sz="2400">
                <a:solidFill>
                  <a:srgbClr val="000000"/>
                </a:solidFill>
                <a:latin typeface="Calibri" panose="020F0502020204030204" pitchFamily="34" charset="0"/>
                <a:ea typeface="Calibri" panose="020F0502020204030204" pitchFamily="34" charset="0"/>
                <a:cs typeface="Calibri" panose="020F0502020204030204" pitchFamily="34" charset="0"/>
              </a:rPr>
              <a:t>Multi-generational household</a:t>
            </a:r>
          </a:p>
        </p:txBody>
      </p:sp>
      <p:sp>
        <p:nvSpPr>
          <p:cNvPr id="12" name="TextBox 11">
            <a:extLst>
              <a:ext uri="{FF2B5EF4-FFF2-40B4-BE49-F238E27FC236}">
                <a16:creationId xmlns:a16="http://schemas.microsoft.com/office/drawing/2014/main" id="{AD0E6057-44D4-5F6D-7C10-DD1326F2A003}"/>
              </a:ext>
            </a:extLst>
          </p:cNvPr>
          <p:cNvSpPr txBox="1"/>
          <p:nvPr/>
        </p:nvSpPr>
        <p:spPr>
          <a:xfrm>
            <a:off x="6410960" y="3812005"/>
            <a:ext cx="2699656" cy="830997"/>
          </a:xfrm>
          <a:prstGeom prst="rect">
            <a:avLst/>
          </a:prstGeom>
          <a:noFill/>
        </p:spPr>
        <p:txBody>
          <a:bodyPr wrap="square" rtlCol="0">
            <a:spAutoFit/>
          </a:bodyPr>
          <a:lstStyle/>
          <a:p>
            <a:pPr algn="ctr"/>
            <a:r>
              <a:rPr lang="en-US" sz="2400">
                <a:solidFill>
                  <a:srgbClr val="000000"/>
                </a:solidFill>
                <a:latin typeface="Calibri" panose="020F0502020204030204" pitchFamily="34" charset="0"/>
                <a:ea typeface="Calibri" panose="020F0502020204030204" pitchFamily="34" charset="0"/>
                <a:cs typeface="Calibri" panose="020F0502020204030204" pitchFamily="34" charset="0"/>
              </a:rPr>
              <a:t>Non-traditional nuclear family</a:t>
            </a:r>
          </a:p>
        </p:txBody>
      </p:sp>
    </p:spTree>
    <p:extLst>
      <p:ext uri="{BB962C8B-B14F-4D97-AF65-F5344CB8AC3E}">
        <p14:creationId xmlns:p14="http://schemas.microsoft.com/office/powerpoint/2010/main" val="44688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488" y="371060"/>
            <a:ext cx="8550275" cy="609600"/>
          </a:xfrm>
        </p:spPr>
        <p:txBody>
          <a:bodyPr/>
          <a:lstStyle/>
          <a:p>
            <a:r>
              <a:rPr lang="en-CA"/>
              <a:t>80s Rock subculture</a:t>
            </a: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989" y="1063493"/>
            <a:ext cx="7726017" cy="5794513"/>
          </a:xfrm>
          <a:prstGeom prst="rect">
            <a:avLst/>
          </a:prstGeom>
          <a:ln>
            <a:noFill/>
          </a:ln>
          <a:effectLst>
            <a:softEdge rad="112500"/>
          </a:effectLst>
        </p:spPr>
      </p:pic>
    </p:spTree>
    <p:extLst>
      <p:ext uri="{BB962C8B-B14F-4D97-AF65-F5344CB8AC3E}">
        <p14:creationId xmlns:p14="http://schemas.microsoft.com/office/powerpoint/2010/main" val="422081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5187" y="1633330"/>
            <a:ext cx="2785581" cy="1060174"/>
          </a:xfrm>
        </p:spPr>
        <p:txBody>
          <a:bodyPr/>
          <a:lstStyle/>
          <a:p>
            <a:r>
              <a:rPr lang="en-CA"/>
              <a:t>Hoodie?</a:t>
            </a: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58079" y="858083"/>
            <a:ext cx="6864630" cy="5148473"/>
          </a:xfrm>
          <a:prstGeom prst="rect">
            <a:avLst/>
          </a:prstGeom>
          <a:ln>
            <a:noFill/>
          </a:ln>
          <a:effectLst>
            <a:softEdge rad="112500"/>
          </a:effectLst>
        </p:spPr>
      </p:pic>
      <p:sp>
        <p:nvSpPr>
          <p:cNvPr id="5" name="Title 1"/>
          <p:cNvSpPr txBox="1">
            <a:spLocks/>
          </p:cNvSpPr>
          <p:nvPr/>
        </p:nvSpPr>
        <p:spPr bwMode="auto">
          <a:xfrm>
            <a:off x="5685188" y="3193778"/>
            <a:ext cx="2785581" cy="176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a:solidFill>
                  <a:srgbClr val="595959"/>
                </a:solidFill>
                <a:latin typeface="Calibri"/>
                <a:ea typeface="ＭＳ Ｐゴシック" pitchFamily="-108" charset="-128"/>
                <a:cs typeface="Calibri"/>
              </a:defRPr>
            </a:lvl1pPr>
            <a:lvl2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2pPr>
            <a:lvl3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3pPr>
            <a:lvl4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4pPr>
            <a:lvl5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5pPr>
            <a:lvl6pPr marL="457200" algn="l" rtl="0" eaLnBrk="1" fontAlgn="base" hangingPunct="1">
              <a:spcBef>
                <a:spcPct val="0"/>
              </a:spcBef>
              <a:spcAft>
                <a:spcPct val="0"/>
              </a:spcAft>
              <a:defRPr sz="3200" b="1">
                <a:solidFill>
                  <a:srgbClr val="FFFFFF"/>
                </a:solidFill>
                <a:latin typeface="Arial Black" pitchFamily="-108" charset="0"/>
              </a:defRPr>
            </a:lvl6pPr>
            <a:lvl7pPr marL="914400" algn="l" rtl="0" eaLnBrk="1" fontAlgn="base" hangingPunct="1">
              <a:spcBef>
                <a:spcPct val="0"/>
              </a:spcBef>
              <a:spcAft>
                <a:spcPct val="0"/>
              </a:spcAft>
              <a:defRPr sz="3200" b="1">
                <a:solidFill>
                  <a:srgbClr val="FFFFFF"/>
                </a:solidFill>
                <a:latin typeface="Arial Black" pitchFamily="-108" charset="0"/>
              </a:defRPr>
            </a:lvl7pPr>
            <a:lvl8pPr marL="1371600" algn="l" rtl="0" eaLnBrk="1" fontAlgn="base" hangingPunct="1">
              <a:spcBef>
                <a:spcPct val="0"/>
              </a:spcBef>
              <a:spcAft>
                <a:spcPct val="0"/>
              </a:spcAft>
              <a:defRPr sz="3200" b="1">
                <a:solidFill>
                  <a:srgbClr val="FFFFFF"/>
                </a:solidFill>
                <a:latin typeface="Arial Black" pitchFamily="-108" charset="0"/>
              </a:defRPr>
            </a:lvl8pPr>
            <a:lvl9pPr marL="1828800" algn="l" rtl="0" eaLnBrk="1" fontAlgn="base" hangingPunct="1">
              <a:spcBef>
                <a:spcPct val="0"/>
              </a:spcBef>
              <a:spcAft>
                <a:spcPct val="0"/>
              </a:spcAft>
              <a:defRPr sz="3200" b="1">
                <a:solidFill>
                  <a:srgbClr val="FFFFFF"/>
                </a:solidFill>
                <a:latin typeface="Arial Black" pitchFamily="-108" charset="0"/>
              </a:defRPr>
            </a:lvl9pPr>
          </a:lstStyle>
          <a:p>
            <a:r>
              <a:rPr lang="en-CA" kern="0"/>
              <a:t>Or bunny hug?</a:t>
            </a:r>
            <a:endParaRPr lang="en-US" kern="0"/>
          </a:p>
        </p:txBody>
      </p:sp>
    </p:spTree>
    <p:extLst>
      <p:ext uri="{BB962C8B-B14F-4D97-AF65-F5344CB8AC3E}">
        <p14:creationId xmlns:p14="http://schemas.microsoft.com/office/powerpoint/2010/main" val="85285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7" y="838200"/>
            <a:ext cx="8550275" cy="1340224"/>
          </a:xfrm>
        </p:spPr>
        <p:txBody>
          <a:bodyPr/>
          <a:lstStyle/>
          <a:p>
            <a:r>
              <a:rPr lang="en-US"/>
              <a:t>Would you answer the door at midnight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3342"/>
          <a:stretch/>
        </p:blipFill>
        <p:spPr>
          <a:xfrm>
            <a:off x="6" y="1752601"/>
            <a:ext cx="2904565" cy="4788208"/>
          </a:xfrm>
        </p:spPr>
      </p:pic>
      <p:sp>
        <p:nvSpPr>
          <p:cNvPr id="5" name="Content Placeholder 2"/>
          <p:cNvSpPr txBox="1">
            <a:spLocks/>
          </p:cNvSpPr>
          <p:nvPr/>
        </p:nvSpPr>
        <p:spPr bwMode="auto">
          <a:xfrm>
            <a:off x="3214254" y="3121320"/>
            <a:ext cx="5334000" cy="123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3"/>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3"/>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3"/>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3"/>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3"/>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r>
              <a:rPr lang="en-CA" kern="0"/>
              <a:t>How about late afternoon on Halloween?</a:t>
            </a:r>
          </a:p>
        </p:txBody>
      </p:sp>
      <p:sp>
        <p:nvSpPr>
          <p:cNvPr id="6" name="Title 1"/>
          <p:cNvSpPr txBox="1">
            <a:spLocks/>
          </p:cNvSpPr>
          <p:nvPr/>
        </p:nvSpPr>
        <p:spPr bwMode="auto">
          <a:xfrm>
            <a:off x="3423918" y="5300145"/>
            <a:ext cx="281231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a:solidFill>
                  <a:srgbClr val="595959"/>
                </a:solidFill>
                <a:latin typeface="Calibri"/>
                <a:ea typeface="ＭＳ Ｐゴシック" pitchFamily="-108" charset="-128"/>
                <a:cs typeface="Calibri"/>
              </a:defRPr>
            </a:lvl1pPr>
            <a:lvl2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2pPr>
            <a:lvl3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3pPr>
            <a:lvl4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4pPr>
            <a:lvl5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5pPr>
            <a:lvl6pPr marL="457200" algn="l" rtl="0" eaLnBrk="1" fontAlgn="base" hangingPunct="1">
              <a:spcBef>
                <a:spcPct val="0"/>
              </a:spcBef>
              <a:spcAft>
                <a:spcPct val="0"/>
              </a:spcAft>
              <a:defRPr sz="3200" b="1">
                <a:solidFill>
                  <a:srgbClr val="FFFFFF"/>
                </a:solidFill>
                <a:latin typeface="Arial Black" pitchFamily="-108" charset="0"/>
              </a:defRPr>
            </a:lvl6pPr>
            <a:lvl7pPr marL="914400" algn="l" rtl="0" eaLnBrk="1" fontAlgn="base" hangingPunct="1">
              <a:spcBef>
                <a:spcPct val="0"/>
              </a:spcBef>
              <a:spcAft>
                <a:spcPct val="0"/>
              </a:spcAft>
              <a:defRPr sz="3200" b="1">
                <a:solidFill>
                  <a:srgbClr val="FFFFFF"/>
                </a:solidFill>
                <a:latin typeface="Arial Black" pitchFamily="-108" charset="0"/>
              </a:defRPr>
            </a:lvl7pPr>
            <a:lvl8pPr marL="1371600" algn="l" rtl="0" eaLnBrk="1" fontAlgn="base" hangingPunct="1">
              <a:spcBef>
                <a:spcPct val="0"/>
              </a:spcBef>
              <a:spcAft>
                <a:spcPct val="0"/>
              </a:spcAft>
              <a:defRPr sz="3200" b="1">
                <a:solidFill>
                  <a:srgbClr val="FFFFFF"/>
                </a:solidFill>
                <a:latin typeface="Arial Black" pitchFamily="-108" charset="0"/>
              </a:defRPr>
            </a:lvl8pPr>
            <a:lvl9pPr marL="1828800" algn="l" rtl="0" eaLnBrk="1" fontAlgn="base" hangingPunct="1">
              <a:spcBef>
                <a:spcPct val="0"/>
              </a:spcBef>
              <a:spcAft>
                <a:spcPct val="0"/>
              </a:spcAft>
              <a:defRPr sz="3200" b="1">
                <a:solidFill>
                  <a:srgbClr val="FFFFFF"/>
                </a:solidFill>
                <a:latin typeface="Arial Black" pitchFamily="-108" charset="0"/>
              </a:defRPr>
            </a:lvl9pPr>
          </a:lstStyle>
          <a:p>
            <a:r>
              <a:rPr lang="en-CA" kern="0"/>
              <a:t>Context!</a:t>
            </a:r>
            <a:endParaRPr lang="en-US" kern="0"/>
          </a:p>
        </p:txBody>
      </p:sp>
    </p:spTree>
    <p:extLst>
      <p:ext uri="{BB962C8B-B14F-4D97-AF65-F5344CB8AC3E}">
        <p14:creationId xmlns:p14="http://schemas.microsoft.com/office/powerpoint/2010/main" val="386382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12" y="1161936"/>
            <a:ext cx="4365620" cy="1714761"/>
          </a:xfrm>
        </p:spPr>
        <p:txBody>
          <a:bodyPr/>
          <a:lstStyle/>
          <a:p>
            <a:r>
              <a:rPr lang="en-CA"/>
              <a:t>Football stadium vs. hospital</a:t>
            </a:r>
            <a:endParaRPr lang="en-US"/>
          </a:p>
        </p:txBody>
      </p:sp>
      <p:pic>
        <p:nvPicPr>
          <p:cNvPr id="5" name="Picture 4" descr="A picture containing outdoor, tree&#10;&#10;Description automatically generated">
            <a:extLst>
              <a:ext uri="{FF2B5EF4-FFF2-40B4-BE49-F238E27FC236}">
                <a16:creationId xmlns:a16="http://schemas.microsoft.com/office/drawing/2014/main" id="{F6156E37-3CC5-4389-9418-FB8F94673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303" y="545380"/>
            <a:ext cx="4942703" cy="3220995"/>
          </a:xfrm>
          <a:prstGeom prst="rect">
            <a:avLst/>
          </a:prstGeom>
          <a:ln>
            <a:noFill/>
          </a:ln>
          <a:effectLst>
            <a:softEdge rad="112500"/>
          </a:effectLst>
        </p:spPr>
      </p:pic>
      <p:sp>
        <p:nvSpPr>
          <p:cNvPr id="7" name="TextBox 6">
            <a:extLst>
              <a:ext uri="{FF2B5EF4-FFF2-40B4-BE49-F238E27FC236}">
                <a16:creationId xmlns:a16="http://schemas.microsoft.com/office/drawing/2014/main" id="{82BFB235-2462-4DB5-9006-28150A26D142}"/>
              </a:ext>
            </a:extLst>
          </p:cNvPr>
          <p:cNvSpPr txBox="1"/>
          <p:nvPr/>
        </p:nvSpPr>
        <p:spPr>
          <a:xfrm>
            <a:off x="-756119" y="3710834"/>
            <a:ext cx="4252354" cy="369332"/>
          </a:xfrm>
          <a:prstGeom prst="rect">
            <a:avLst/>
          </a:prstGeom>
          <a:noFill/>
        </p:spPr>
        <p:txBody>
          <a:bodyPr wrap="square" rtlCol="0">
            <a:spAutoFit/>
          </a:bodyPr>
          <a:lstStyle/>
          <a:p>
            <a:pPr algn="ctr"/>
            <a:r>
              <a:rPr lang="en-US">
                <a:solidFill>
                  <a:srgbClr val="000000"/>
                </a:solidFill>
                <a:latin typeface="Calibri" panose="020F0502020204030204" pitchFamily="34" charset="0"/>
                <a:cs typeface="Calibri" panose="020F0502020204030204" pitchFamily="34" charset="0"/>
              </a:rPr>
              <a:t>Image courtesy pixabay</a:t>
            </a:r>
          </a:p>
        </p:txBody>
      </p:sp>
      <p:pic>
        <p:nvPicPr>
          <p:cNvPr id="9" name="Picture 8" descr="A large crowd of people in a stadium&#10;&#10;Description automatically generated with low confidence">
            <a:hlinkClick r:id="rId4"/>
            <a:extLst>
              <a:ext uri="{FF2B5EF4-FFF2-40B4-BE49-F238E27FC236}">
                <a16:creationId xmlns:a16="http://schemas.microsoft.com/office/drawing/2014/main" id="{82F92748-41BA-4F01-A1B4-B552C3BCE3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 y="3973258"/>
            <a:ext cx="6949441" cy="2884742"/>
          </a:xfrm>
          <a:prstGeom prst="rect">
            <a:avLst/>
          </a:prstGeom>
          <a:ln>
            <a:noFill/>
          </a:ln>
          <a:effectLst>
            <a:softEdge rad="112500"/>
          </a:effectLst>
        </p:spPr>
      </p:pic>
    </p:spTree>
    <p:extLst>
      <p:ext uri="{BB962C8B-B14F-4D97-AF65-F5344CB8AC3E}">
        <p14:creationId xmlns:p14="http://schemas.microsoft.com/office/powerpoint/2010/main" val="333398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bwMode="auto">
          <a:xfrm>
            <a:off x="4953004" y="1320897"/>
            <a:ext cx="4109357" cy="491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3"/>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3"/>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3"/>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3"/>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3"/>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pPr>
              <a:defRPr/>
            </a:pPr>
            <a:r>
              <a:rPr lang="en-CA" altLang="en-US" kern="0">
                <a:latin typeface="Calibri" panose="020F0502020204030204" pitchFamily="34" charset="0"/>
                <a:ea typeface="ＭＳ Ｐゴシック" panose="020B0600070205080204" pitchFamily="34" charset="-128"/>
                <a:cs typeface="Calibri" panose="020F0502020204030204" pitchFamily="34" charset="0"/>
              </a:rPr>
              <a:t>Improve </a:t>
            </a:r>
            <a:r>
              <a:rPr lang="en-CA" altLang="en-US" b="1" kern="0">
                <a:latin typeface="Calibri" panose="020F0502020204030204" pitchFamily="34" charset="0"/>
                <a:ea typeface="ＭＳ Ｐゴシック" panose="020B0600070205080204" pitchFamily="34" charset="-128"/>
                <a:cs typeface="Calibri" panose="020F0502020204030204" pitchFamily="34" charset="0"/>
              </a:rPr>
              <a:t>decision-making</a:t>
            </a:r>
          </a:p>
          <a:p>
            <a:pPr>
              <a:defRPr/>
            </a:pPr>
            <a:endParaRPr lang="en-CA" altLang="en-US" sz="1800" b="1" kern="0">
              <a:latin typeface="Calibri" panose="020F0502020204030204" pitchFamily="34" charset="0"/>
              <a:ea typeface="ＭＳ Ｐゴシック" panose="020B0600070205080204" pitchFamily="34" charset="-128"/>
              <a:cs typeface="Calibri" panose="020F0502020204030204" pitchFamily="34" charset="0"/>
            </a:endParaRPr>
          </a:p>
          <a:p>
            <a:pPr>
              <a:defRPr/>
            </a:pPr>
            <a:r>
              <a:rPr lang="en-CA" altLang="en-US" kern="0">
                <a:latin typeface="Calibri" panose="020F0502020204030204" pitchFamily="34" charset="0"/>
                <a:ea typeface="ＭＳ Ｐゴシック" panose="020B0600070205080204" pitchFamily="34" charset="-128"/>
                <a:cs typeface="Calibri" panose="020F0502020204030204" pitchFamily="34" charset="0"/>
              </a:rPr>
              <a:t>Positive </a:t>
            </a:r>
            <a:r>
              <a:rPr lang="en-CA" altLang="en-US" b="1" kern="0">
                <a:latin typeface="Calibri" panose="020F0502020204030204" pitchFamily="34" charset="0"/>
                <a:ea typeface="ＭＳ Ｐゴシック" panose="020B0600070205080204" pitchFamily="34" charset="-128"/>
                <a:cs typeface="Calibri" panose="020F0502020204030204" pitchFamily="34" charset="0"/>
              </a:rPr>
              <a:t>interactions with others</a:t>
            </a:r>
          </a:p>
          <a:p>
            <a:pPr>
              <a:defRPr/>
            </a:pPr>
            <a:endParaRPr lang="en-CA" altLang="en-US" sz="1800" kern="0">
              <a:latin typeface="Calibri" panose="020F0502020204030204" pitchFamily="34" charset="0"/>
              <a:ea typeface="ＭＳ Ｐゴシック" panose="020B0600070205080204" pitchFamily="34" charset="-128"/>
              <a:cs typeface="Calibri" panose="020F0502020204030204" pitchFamily="34" charset="0"/>
            </a:endParaRPr>
          </a:p>
          <a:p>
            <a:pPr>
              <a:defRPr/>
            </a:pPr>
            <a:r>
              <a:rPr lang="en-CA" altLang="en-US" kern="0">
                <a:latin typeface="Calibri" panose="020F0502020204030204" pitchFamily="34" charset="0"/>
                <a:ea typeface="ＭＳ Ｐゴシック" panose="020B0600070205080204" pitchFamily="34" charset="-128"/>
                <a:cs typeface="Calibri" panose="020F0502020204030204" pitchFamily="34" charset="0"/>
              </a:rPr>
              <a:t>Fairness</a:t>
            </a:r>
            <a:endParaRPr lang="en-US" altLang="en-US" kern="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0" name="TextBox 9"/>
          <p:cNvSpPr txBox="1">
            <a:spLocks noChangeArrowheads="1"/>
          </p:cNvSpPr>
          <p:nvPr/>
        </p:nvSpPr>
        <p:spPr bwMode="auto">
          <a:xfrm>
            <a:off x="4953000" y="6236622"/>
            <a:ext cx="3124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1400">
                <a:solidFill>
                  <a:srgbClr val="000000"/>
                </a:solidFill>
              </a:rPr>
              <a:t>© Andrews McMeel Syndication; Off the Mark by Mark Parisi; 5/6/2022</a:t>
            </a:r>
          </a:p>
        </p:txBody>
      </p:sp>
      <p:pic>
        <p:nvPicPr>
          <p:cNvPr id="4" name="Picture 3" descr="A picture containing text&#10;&#10;Description automatically generated">
            <a:extLst>
              <a:ext uri="{FF2B5EF4-FFF2-40B4-BE49-F238E27FC236}">
                <a16:creationId xmlns:a16="http://schemas.microsoft.com/office/drawing/2014/main" id="{935A39DC-CA3E-E1FA-2841-0C2110FB59EF}"/>
              </a:ext>
            </a:extLst>
          </p:cNvPr>
          <p:cNvPicPr>
            <a:picLocks noChangeAspect="1"/>
          </p:cNvPicPr>
          <p:nvPr/>
        </p:nvPicPr>
        <p:blipFill rotWithShape="1">
          <a:blip r:embed="rId4">
            <a:extLst>
              <a:ext uri="{28A0092B-C50C-407E-A947-70E740481C1C}">
                <a14:useLocalDpi xmlns:a14="http://schemas.microsoft.com/office/drawing/2010/main" val="0"/>
              </a:ext>
            </a:extLst>
          </a:blip>
          <a:srcRect l="9099" t="10660" r="10386" b="10660"/>
          <a:stretch/>
        </p:blipFill>
        <p:spPr>
          <a:xfrm>
            <a:off x="-43542" y="859972"/>
            <a:ext cx="5057597" cy="6030686"/>
          </a:xfrm>
          <a:prstGeom prst="rect">
            <a:avLst/>
          </a:prstGeom>
          <a:ln>
            <a:noFill/>
          </a:ln>
          <a:effectLst>
            <a:softEdge rad="112500"/>
          </a:effectLst>
        </p:spPr>
      </p:pic>
      <p:sp>
        <p:nvSpPr>
          <p:cNvPr id="8" name="Title 1">
            <a:extLst>
              <a:ext uri="{FF2B5EF4-FFF2-40B4-BE49-F238E27FC236}">
                <a16:creationId xmlns:a16="http://schemas.microsoft.com/office/drawing/2014/main" id="{B8889A9C-39C2-74D8-C2B5-5A4172875A29}"/>
              </a:ext>
            </a:extLst>
          </p:cNvPr>
          <p:cNvSpPr txBox="1">
            <a:spLocks/>
          </p:cNvSpPr>
          <p:nvPr/>
        </p:nvSpPr>
        <p:spPr bwMode="auto">
          <a:xfrm>
            <a:off x="2133604" y="141448"/>
            <a:ext cx="4686301" cy="79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a:solidFill>
                  <a:srgbClr val="595959"/>
                </a:solidFill>
                <a:latin typeface="Calibri"/>
                <a:ea typeface="ＭＳ Ｐゴシック" pitchFamily="-108" charset="-128"/>
                <a:cs typeface="Calibri"/>
              </a:defRPr>
            </a:lvl1pPr>
            <a:lvl2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2pPr>
            <a:lvl3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3pPr>
            <a:lvl4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4pPr>
            <a:lvl5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5pPr>
            <a:lvl6pPr marL="457200" algn="l" rtl="0" eaLnBrk="1" fontAlgn="base" hangingPunct="1">
              <a:spcBef>
                <a:spcPct val="0"/>
              </a:spcBef>
              <a:spcAft>
                <a:spcPct val="0"/>
              </a:spcAft>
              <a:defRPr sz="3200" b="1">
                <a:solidFill>
                  <a:srgbClr val="FFFFFF"/>
                </a:solidFill>
                <a:latin typeface="Arial Black" pitchFamily="-108" charset="0"/>
              </a:defRPr>
            </a:lvl6pPr>
            <a:lvl7pPr marL="914400" algn="l" rtl="0" eaLnBrk="1" fontAlgn="base" hangingPunct="1">
              <a:spcBef>
                <a:spcPct val="0"/>
              </a:spcBef>
              <a:spcAft>
                <a:spcPct val="0"/>
              </a:spcAft>
              <a:defRPr sz="3200" b="1">
                <a:solidFill>
                  <a:srgbClr val="FFFFFF"/>
                </a:solidFill>
                <a:latin typeface="Arial Black" pitchFamily="-108" charset="0"/>
              </a:defRPr>
            </a:lvl7pPr>
            <a:lvl8pPr marL="1371600" algn="l" rtl="0" eaLnBrk="1" fontAlgn="base" hangingPunct="1">
              <a:spcBef>
                <a:spcPct val="0"/>
              </a:spcBef>
              <a:spcAft>
                <a:spcPct val="0"/>
              </a:spcAft>
              <a:defRPr sz="3200" b="1">
                <a:solidFill>
                  <a:srgbClr val="FFFFFF"/>
                </a:solidFill>
                <a:latin typeface="Arial Black" pitchFamily="-108" charset="0"/>
              </a:defRPr>
            </a:lvl8pPr>
            <a:lvl9pPr marL="1828800" algn="l" rtl="0" eaLnBrk="1" fontAlgn="base" hangingPunct="1">
              <a:spcBef>
                <a:spcPct val="0"/>
              </a:spcBef>
              <a:spcAft>
                <a:spcPct val="0"/>
              </a:spcAft>
              <a:defRPr sz="3200" b="1">
                <a:solidFill>
                  <a:srgbClr val="FFFFFF"/>
                </a:solidFill>
                <a:latin typeface="Arial Black" pitchFamily="-108" charset="0"/>
              </a:defRPr>
            </a:lvl9pPr>
          </a:lstStyle>
          <a:p>
            <a:r>
              <a:rPr lang="en-CA" kern="0"/>
              <a:t>Why important?</a:t>
            </a:r>
            <a:endParaRPr lang="en-US" kern="0"/>
          </a:p>
        </p:txBody>
      </p:sp>
    </p:spTree>
    <p:extLst>
      <p:ext uri="{BB962C8B-B14F-4D97-AF65-F5344CB8AC3E}">
        <p14:creationId xmlns:p14="http://schemas.microsoft.com/office/powerpoint/2010/main" val="296520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round a table&#10;&#10;Description automatically generated">
            <a:extLst>
              <a:ext uri="{FF2B5EF4-FFF2-40B4-BE49-F238E27FC236}">
                <a16:creationId xmlns:a16="http://schemas.microsoft.com/office/drawing/2014/main" id="{A1723B77-DBB0-48D8-A6C0-55E0513CA857}"/>
              </a:ext>
            </a:extLst>
          </p:cNvPr>
          <p:cNvPicPr>
            <a:picLocks noChangeAspect="1"/>
          </p:cNvPicPr>
          <p:nvPr/>
        </p:nvPicPr>
        <p:blipFill rotWithShape="1">
          <a:blip r:embed="rId3">
            <a:extLst>
              <a:ext uri="{28A0092B-C50C-407E-A947-70E740481C1C}">
                <a14:useLocalDpi xmlns:a14="http://schemas.microsoft.com/office/drawing/2010/main" val="0"/>
              </a:ext>
            </a:extLst>
          </a:blip>
          <a:srcRect l="20658" t="11829" r="1358" b="2794"/>
          <a:stretch/>
        </p:blipFill>
        <p:spPr>
          <a:xfrm>
            <a:off x="1" y="6"/>
            <a:ext cx="6833936" cy="5522461"/>
          </a:xfrm>
          <a:prstGeom prst="rect">
            <a:avLst/>
          </a:prstGeom>
          <a:ln>
            <a:noFill/>
          </a:ln>
          <a:effectLst>
            <a:softEdge rad="112500"/>
          </a:effectLst>
        </p:spPr>
      </p:pic>
      <p:sp>
        <p:nvSpPr>
          <p:cNvPr id="6" name="TextBox 5">
            <a:extLst>
              <a:ext uri="{FF2B5EF4-FFF2-40B4-BE49-F238E27FC236}">
                <a16:creationId xmlns:a16="http://schemas.microsoft.com/office/drawing/2014/main" id="{DC37C864-F59E-4FBD-B333-75E024F37779}"/>
              </a:ext>
            </a:extLst>
          </p:cNvPr>
          <p:cNvSpPr txBox="1"/>
          <p:nvPr/>
        </p:nvSpPr>
        <p:spPr>
          <a:xfrm>
            <a:off x="-10510" y="5438237"/>
            <a:ext cx="4172883" cy="369332"/>
          </a:xfrm>
          <a:prstGeom prst="rect">
            <a:avLst/>
          </a:prstGeom>
          <a:noFill/>
        </p:spPr>
        <p:txBody>
          <a:bodyPr wrap="square" rtlCol="0">
            <a:spAutoFit/>
          </a:bodyPr>
          <a:lstStyle/>
          <a:p>
            <a:pPr algn="ctr"/>
            <a:r>
              <a:rPr lang="en-US">
                <a:solidFill>
                  <a:srgbClr val="000000"/>
                </a:solidFill>
                <a:latin typeface="Calibri" panose="020F0502020204030204" pitchFamily="34" charset="0"/>
                <a:cs typeface="Calibri" panose="020F0502020204030204" pitchFamily="34" charset="0"/>
              </a:rPr>
              <a:t>© Saskatoon StarPhoenix; January 6, 2022</a:t>
            </a:r>
          </a:p>
        </p:txBody>
      </p:sp>
      <p:sp>
        <p:nvSpPr>
          <p:cNvPr id="8" name="Content Placeholder 2">
            <a:extLst>
              <a:ext uri="{FF2B5EF4-FFF2-40B4-BE49-F238E27FC236}">
                <a16:creationId xmlns:a16="http://schemas.microsoft.com/office/drawing/2014/main" id="{CFD5373F-C6AD-4ED0-8D6A-964FCA98A2CB}"/>
              </a:ext>
            </a:extLst>
          </p:cNvPr>
          <p:cNvSpPr txBox="1">
            <a:spLocks/>
          </p:cNvSpPr>
          <p:nvPr/>
        </p:nvSpPr>
        <p:spPr bwMode="auto">
          <a:xfrm>
            <a:off x="6621518" y="1208431"/>
            <a:ext cx="2522482" cy="358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4"/>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4"/>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4"/>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4"/>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4"/>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r>
              <a:rPr lang="en-CA" kern="0"/>
              <a:t>Jan. 6, 1960</a:t>
            </a:r>
          </a:p>
          <a:p>
            <a:r>
              <a:rPr lang="en-CA" kern="0"/>
              <a:t>Sutherland Hotel</a:t>
            </a:r>
          </a:p>
        </p:txBody>
      </p:sp>
      <p:sp>
        <p:nvSpPr>
          <p:cNvPr id="10" name="TextBox 9">
            <a:extLst>
              <a:ext uri="{FF2B5EF4-FFF2-40B4-BE49-F238E27FC236}">
                <a16:creationId xmlns:a16="http://schemas.microsoft.com/office/drawing/2014/main" id="{C7A9512E-9B17-45D7-9FC3-DF1D206403E7}"/>
              </a:ext>
            </a:extLst>
          </p:cNvPr>
          <p:cNvSpPr txBox="1"/>
          <p:nvPr/>
        </p:nvSpPr>
        <p:spPr>
          <a:xfrm>
            <a:off x="4506613" y="5807575"/>
            <a:ext cx="2772399" cy="646331"/>
          </a:xfrm>
          <a:prstGeom prst="rect">
            <a:avLst/>
          </a:prstGeom>
          <a:noFill/>
          <a:ln w="38100">
            <a:solidFill>
              <a:srgbClr val="FF0000"/>
            </a:solidFill>
          </a:ln>
        </p:spPr>
        <p:txBody>
          <a:bodyPr wrap="square" rtlCol="0">
            <a:spAutoFit/>
          </a:bodyPr>
          <a:lstStyle/>
          <a:p>
            <a:pPr algn="ctr"/>
            <a:r>
              <a:rPr lang="en-CA" sz="3600">
                <a:solidFill>
                  <a:srgbClr val="000000"/>
                </a:solidFill>
                <a:latin typeface="Calibri" panose="020F0502020204030204" pitchFamily="34" charset="0"/>
                <a:cs typeface="Calibri" panose="020F0502020204030204" pitchFamily="34" charset="0"/>
              </a:rPr>
              <a:t>Significance?</a:t>
            </a:r>
            <a:endParaRPr lang="en-US" sz="360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839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1772" y="1416995"/>
            <a:ext cx="3382228" cy="2899122"/>
          </a:xfrm>
        </p:spPr>
        <p:txBody>
          <a:bodyPr/>
          <a:lstStyle/>
          <a:p>
            <a:r>
              <a:rPr lang="en-CA"/>
              <a:t>Clown experience, culture, &amp; context</a:t>
            </a: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761772" cy="6858000"/>
          </a:xfrm>
          <a:prstGeom prst="rect">
            <a:avLst/>
          </a:prstGeom>
        </p:spPr>
      </p:pic>
      <p:cxnSp>
        <p:nvCxnSpPr>
          <p:cNvPr id="5" name="Straight Arrow Connector 4"/>
          <p:cNvCxnSpPr/>
          <p:nvPr/>
        </p:nvCxnSpPr>
        <p:spPr>
          <a:xfrm flipV="1">
            <a:off x="5403443" y="1150225"/>
            <a:ext cx="1683" cy="5011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bwMode="auto">
          <a:xfrm>
            <a:off x="5151669" y="1375031"/>
            <a:ext cx="527222" cy="81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Tx/>
              <a:buBlip>
                <a:blip r:embed="rId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FontTx/>
              <a:buBlip>
                <a:blip r:embed="rId4"/>
              </a:buBlip>
              <a:defRPr sz="2800">
                <a:solidFill>
                  <a:schemeClr val="tx1"/>
                </a:solidFill>
                <a:latin typeface="+mn-lt"/>
              </a:defRPr>
            </a:lvl2pPr>
            <a:lvl3pPr marL="1143000" indent="-228600" algn="l" rtl="0" eaLnBrk="0" fontAlgn="base" hangingPunct="0">
              <a:spcBef>
                <a:spcPct val="20000"/>
              </a:spcBef>
              <a:spcAft>
                <a:spcPct val="0"/>
              </a:spcAft>
              <a:buFontTx/>
              <a:buBlip>
                <a:blip r:embed="rId4"/>
              </a:buBlip>
              <a:defRPr sz="2400">
                <a:solidFill>
                  <a:schemeClr val="tx1"/>
                </a:solidFill>
                <a:latin typeface="+mn-lt"/>
              </a:defRPr>
            </a:lvl3pPr>
            <a:lvl4pPr marL="1600200" indent="-228600" algn="l" rtl="0" eaLnBrk="0" fontAlgn="base" hangingPunct="0">
              <a:spcBef>
                <a:spcPct val="20000"/>
              </a:spcBef>
              <a:spcAft>
                <a:spcPct val="0"/>
              </a:spcAft>
              <a:buFontTx/>
              <a:buBlip>
                <a:blip r:embed="rId4"/>
              </a:buBlip>
              <a:defRPr sz="2000">
                <a:solidFill>
                  <a:schemeClr val="tx1"/>
                </a:solidFill>
                <a:latin typeface="+mn-lt"/>
              </a:defRPr>
            </a:lvl4pPr>
            <a:lvl5pPr marL="2057400" indent="-228600" algn="l" rtl="0" eaLnBrk="0" fontAlgn="base" hangingPunct="0">
              <a:spcBef>
                <a:spcPct val="20000"/>
              </a:spcBef>
              <a:spcAft>
                <a:spcPct val="0"/>
              </a:spcAft>
              <a:buFontTx/>
              <a:buBlip>
                <a:blip r:embed="rId4"/>
              </a:buBlip>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defRPr/>
            </a:pPr>
            <a:r>
              <a:rPr lang="en-US" sz="1600" kern="0">
                <a:solidFill>
                  <a:srgbClr val="797979"/>
                </a:solidFill>
                <a:latin typeface="Times New Roman" panose="02020603050405020304"/>
              </a:rPr>
              <a:t> </a:t>
            </a:r>
            <a:r>
              <a:rPr lang="en-US" sz="2800" kern="0">
                <a:solidFill>
                  <a:srgbClr val="000000"/>
                </a:solidFill>
                <a:latin typeface="Calibri" panose="020F0502020204030204" pitchFamily="34" charset="0"/>
                <a:cs typeface="Calibri" panose="020F0502020204030204" pitchFamily="34" charset="0"/>
              </a:rPr>
              <a:t>©</a:t>
            </a:r>
            <a:r>
              <a:rPr lang="en-US" sz="1600" kern="0">
                <a:solidFill>
                  <a:srgbClr val="797979"/>
                </a:solidFill>
                <a:latin typeface="Times New Roman" panose="02020603050405020304"/>
              </a:rPr>
              <a:t> </a:t>
            </a:r>
          </a:p>
          <a:p>
            <a:pPr>
              <a:defRPr/>
            </a:pPr>
            <a:endParaRPr lang="en-US" kern="0">
              <a:solidFill>
                <a:srgbClr val="000000"/>
              </a:solidFill>
              <a:latin typeface="Times New Roman" panose="02020603050405020304"/>
            </a:endParaRPr>
          </a:p>
        </p:txBody>
      </p:sp>
    </p:spTree>
    <p:extLst>
      <p:ext uri="{BB962C8B-B14F-4D97-AF65-F5344CB8AC3E}">
        <p14:creationId xmlns:p14="http://schemas.microsoft.com/office/powerpoint/2010/main" val="308661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90" y="1416995"/>
            <a:ext cx="3851910" cy="2899122"/>
          </a:xfrm>
        </p:spPr>
        <p:txBody>
          <a:bodyPr/>
          <a:lstStyle/>
          <a:p>
            <a:r>
              <a:rPr lang="en-CA"/>
              <a:t>Unconscious bias &amp; wine purchase</a:t>
            </a:r>
            <a:endParaRPr lang="en-US"/>
          </a:p>
        </p:txBody>
      </p:sp>
      <p:pic>
        <p:nvPicPr>
          <p:cNvPr id="6" name="Picture 5" descr="A bottle of wine next to a glass of wine&#10;&#10;Description automatically generated with medium confidence">
            <a:extLst>
              <a:ext uri="{FF2B5EF4-FFF2-40B4-BE49-F238E27FC236}">
                <a16:creationId xmlns:a16="http://schemas.microsoft.com/office/drawing/2014/main" id="{8DC6759F-558C-CE01-4B69-9E6945FCE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92090" cy="6858000"/>
          </a:xfrm>
          <a:prstGeom prst="rect">
            <a:avLst/>
          </a:prstGeom>
        </p:spPr>
      </p:pic>
      <p:sp>
        <p:nvSpPr>
          <p:cNvPr id="8" name="TextBox 7">
            <a:extLst>
              <a:ext uri="{FF2B5EF4-FFF2-40B4-BE49-F238E27FC236}">
                <a16:creationId xmlns:a16="http://schemas.microsoft.com/office/drawing/2014/main" id="{8552CA47-C586-FC77-BC2B-C0AC3F09DE1A}"/>
              </a:ext>
            </a:extLst>
          </p:cNvPr>
          <p:cNvSpPr txBox="1">
            <a:spLocks noChangeArrowheads="1"/>
          </p:cNvSpPr>
          <p:nvPr/>
        </p:nvSpPr>
        <p:spPr bwMode="auto">
          <a:xfrm>
            <a:off x="5292090" y="6369363"/>
            <a:ext cx="3124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1400">
                <a:solidFill>
                  <a:srgbClr val="000000"/>
                </a:solidFill>
              </a:rPr>
              <a:t>Courtesy Wikimedia Commons</a:t>
            </a:r>
          </a:p>
        </p:txBody>
      </p:sp>
    </p:spTree>
    <p:extLst>
      <p:ext uri="{BB962C8B-B14F-4D97-AF65-F5344CB8AC3E}">
        <p14:creationId xmlns:p14="http://schemas.microsoft.com/office/powerpoint/2010/main" val="278397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1E7C-0599-48EF-BF8C-58AD6B6FACAC}"/>
              </a:ext>
            </a:extLst>
          </p:cNvPr>
          <p:cNvSpPr>
            <a:spLocks noGrp="1"/>
          </p:cNvSpPr>
          <p:nvPr>
            <p:ph type="title"/>
          </p:nvPr>
        </p:nvSpPr>
        <p:spPr>
          <a:xfrm>
            <a:off x="134826" y="134816"/>
            <a:ext cx="8550275" cy="609600"/>
          </a:xfrm>
        </p:spPr>
        <p:txBody>
          <a:bodyPr/>
          <a:lstStyle/>
          <a:p>
            <a:r>
              <a:rPr lang="en-CA"/>
              <a:t>Surgeon riddle</a:t>
            </a:r>
            <a:endParaRPr lang="en-US"/>
          </a:p>
        </p:txBody>
      </p:sp>
      <p:pic>
        <p:nvPicPr>
          <p:cNvPr id="5" name="Picture 4" descr="Close-up of people working in a lab&#10;&#10;Description automatically generated with low confidence">
            <a:extLst>
              <a:ext uri="{FF2B5EF4-FFF2-40B4-BE49-F238E27FC236}">
                <a16:creationId xmlns:a16="http://schemas.microsoft.com/office/drawing/2014/main" id="{D4FAA645-33C4-4A24-BF0F-3BCFAC8C9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9131"/>
            <a:ext cx="9144000" cy="6098875"/>
          </a:xfrm>
          <a:prstGeom prst="rect">
            <a:avLst/>
          </a:prstGeom>
          <a:ln>
            <a:noFill/>
          </a:ln>
          <a:effectLst>
            <a:softEdge rad="112500"/>
          </a:effectLst>
        </p:spPr>
      </p:pic>
      <p:sp>
        <p:nvSpPr>
          <p:cNvPr id="3" name="Rectangle 2">
            <a:extLst>
              <a:ext uri="{FF2B5EF4-FFF2-40B4-BE49-F238E27FC236}">
                <a16:creationId xmlns:a16="http://schemas.microsoft.com/office/drawing/2014/main" id="{E4F1ACAE-AA1D-47B3-9257-18D9EA94A466}"/>
              </a:ext>
            </a:extLst>
          </p:cNvPr>
          <p:cNvSpPr/>
          <p:nvPr/>
        </p:nvSpPr>
        <p:spPr bwMode="auto">
          <a:xfrm>
            <a:off x="0" y="744416"/>
            <a:ext cx="9144000" cy="6113584"/>
          </a:xfrm>
          <a:prstGeom prst="rect">
            <a:avLst/>
          </a:prstGeom>
          <a:solidFill>
            <a:srgbClr val="FFFFFF">
              <a:alpha val="8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pitchFamily="-108" charset="0"/>
            </a:endParaRPr>
          </a:p>
        </p:txBody>
      </p:sp>
      <p:sp>
        <p:nvSpPr>
          <p:cNvPr id="4" name="TextBox 3">
            <a:extLst>
              <a:ext uri="{FF2B5EF4-FFF2-40B4-BE49-F238E27FC236}">
                <a16:creationId xmlns:a16="http://schemas.microsoft.com/office/drawing/2014/main" id="{1208AF95-5D85-4C97-8630-79194687593E}"/>
              </a:ext>
            </a:extLst>
          </p:cNvPr>
          <p:cNvSpPr txBox="1"/>
          <p:nvPr/>
        </p:nvSpPr>
        <p:spPr>
          <a:xfrm>
            <a:off x="114308" y="1908382"/>
            <a:ext cx="8915395" cy="3785652"/>
          </a:xfrm>
          <a:prstGeom prst="rect">
            <a:avLst/>
          </a:prstGeom>
          <a:noFill/>
        </p:spPr>
        <p:txBody>
          <a:bodyPr wrap="square" rtlCol="0">
            <a:spAutoFit/>
          </a:bodyPr>
          <a:lstStyle/>
          <a:p>
            <a:pPr algn="ctr"/>
            <a:r>
              <a:rPr lang="en-US" sz="4800">
                <a:solidFill>
                  <a:srgbClr val="000000"/>
                </a:solidFill>
                <a:latin typeface="Calibri" panose="020F0502020204030204" pitchFamily="34" charset="0"/>
                <a:cs typeface="Calibri" panose="020F0502020204030204" pitchFamily="34" charset="0"/>
              </a:rPr>
              <a:t>There’s a man and his son in a car crash. The father is killed &amp; the son rushed to hospital. The duty surgeon says: ‘I can’t operate; that boy is my son!’</a:t>
            </a:r>
          </a:p>
        </p:txBody>
      </p:sp>
      <p:sp>
        <p:nvSpPr>
          <p:cNvPr id="7" name="TextBox 6">
            <a:extLst>
              <a:ext uri="{FF2B5EF4-FFF2-40B4-BE49-F238E27FC236}">
                <a16:creationId xmlns:a16="http://schemas.microsoft.com/office/drawing/2014/main" id="{8058596F-927B-434B-AB95-6C5795C8FA66}"/>
              </a:ext>
            </a:extLst>
          </p:cNvPr>
          <p:cNvSpPr txBox="1"/>
          <p:nvPr/>
        </p:nvSpPr>
        <p:spPr>
          <a:xfrm>
            <a:off x="114302" y="6000888"/>
            <a:ext cx="8915394" cy="646331"/>
          </a:xfrm>
          <a:prstGeom prst="rect">
            <a:avLst/>
          </a:prstGeom>
          <a:noFill/>
        </p:spPr>
        <p:txBody>
          <a:bodyPr wrap="square">
            <a:spAutoFit/>
          </a:bodyPr>
          <a:lstStyle/>
          <a:p>
            <a:pPr algn="ctr"/>
            <a:r>
              <a:rPr lang="en-US">
                <a:solidFill>
                  <a:srgbClr val="000000"/>
                </a:solidFill>
                <a:latin typeface="Calibri" panose="020F0502020204030204" pitchFamily="34" charset="0"/>
                <a:cs typeface="Calibri" panose="020F0502020204030204" pitchFamily="34" charset="0"/>
              </a:rPr>
              <a:t>Belle, D., </a:t>
            </a:r>
            <a:r>
              <a:rPr lang="en-US" err="1">
                <a:solidFill>
                  <a:srgbClr val="000000"/>
                </a:solidFill>
                <a:latin typeface="Calibri" panose="020F0502020204030204" pitchFamily="34" charset="0"/>
                <a:cs typeface="Calibri" panose="020F0502020204030204" pitchFamily="34" charset="0"/>
              </a:rPr>
              <a:t>Tartarilla</a:t>
            </a:r>
            <a:r>
              <a:rPr lang="en-US">
                <a:solidFill>
                  <a:srgbClr val="000000"/>
                </a:solidFill>
                <a:latin typeface="Calibri" panose="020F0502020204030204" pitchFamily="34" charset="0"/>
                <a:cs typeface="Calibri" panose="020F0502020204030204" pitchFamily="34" charset="0"/>
              </a:rPr>
              <a:t>, A. B., </a:t>
            </a:r>
            <a:r>
              <a:rPr lang="en-US" err="1">
                <a:solidFill>
                  <a:srgbClr val="000000"/>
                </a:solidFill>
                <a:latin typeface="Calibri" panose="020F0502020204030204" pitchFamily="34" charset="0"/>
                <a:cs typeface="Calibri" panose="020F0502020204030204" pitchFamily="34" charset="0"/>
              </a:rPr>
              <a:t>Wapman</a:t>
            </a:r>
            <a:r>
              <a:rPr lang="en-US">
                <a:solidFill>
                  <a:srgbClr val="000000"/>
                </a:solidFill>
                <a:latin typeface="Calibri" panose="020F0502020204030204" pitchFamily="34" charset="0"/>
                <a:cs typeface="Calibri" panose="020F0502020204030204" pitchFamily="34" charset="0"/>
              </a:rPr>
              <a:t>, M., </a:t>
            </a:r>
            <a:r>
              <a:rPr lang="en-US" err="1">
                <a:solidFill>
                  <a:srgbClr val="000000"/>
                </a:solidFill>
                <a:latin typeface="Calibri" panose="020F0502020204030204" pitchFamily="34" charset="0"/>
                <a:cs typeface="Calibri" panose="020F0502020204030204" pitchFamily="34" charset="0"/>
              </a:rPr>
              <a:t>Schlieber</a:t>
            </a:r>
            <a:r>
              <a:rPr lang="en-US">
                <a:solidFill>
                  <a:srgbClr val="000000"/>
                </a:solidFill>
                <a:latin typeface="Calibri" panose="020F0502020204030204" pitchFamily="34" charset="0"/>
                <a:cs typeface="Calibri" panose="020F0502020204030204" pitchFamily="34" charset="0"/>
              </a:rPr>
              <a:t>, M., &amp; </a:t>
            </a:r>
            <a:r>
              <a:rPr lang="en-US" err="1">
                <a:solidFill>
                  <a:srgbClr val="000000"/>
                </a:solidFill>
                <a:latin typeface="Calibri" panose="020F0502020204030204" pitchFamily="34" charset="0"/>
                <a:cs typeface="Calibri" panose="020F0502020204030204" pitchFamily="34" charset="0"/>
              </a:rPr>
              <a:t>Mercurio</a:t>
            </a:r>
            <a:r>
              <a:rPr lang="en-US">
                <a:solidFill>
                  <a:srgbClr val="000000"/>
                </a:solidFill>
                <a:latin typeface="Calibri" panose="020F0502020204030204" pitchFamily="34" charset="0"/>
                <a:cs typeface="Calibri" panose="020F0502020204030204" pitchFamily="34" charset="0"/>
              </a:rPr>
              <a:t>, A. E. (2021). “I Can’t Operate, that Boy Is my Son!”: Gender Schemas and a Classic Riddle. Sex Roles, 1-11.</a:t>
            </a:r>
          </a:p>
        </p:txBody>
      </p:sp>
    </p:spTree>
    <p:extLst>
      <p:ext uri="{BB962C8B-B14F-4D97-AF65-F5344CB8AC3E}">
        <p14:creationId xmlns:p14="http://schemas.microsoft.com/office/powerpoint/2010/main" val="406906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250" y="-45156"/>
            <a:ext cx="6999111" cy="748041"/>
          </a:xfrm>
        </p:spPr>
        <p:txBody>
          <a:bodyPr/>
          <a:lstStyle/>
          <a:p>
            <a:r>
              <a:rPr lang="en-CA" sz="3200"/>
              <a:t>What does a doctor look like?</a:t>
            </a:r>
            <a:endParaRPr lang="en-US" sz="3200"/>
          </a:p>
        </p:txBody>
      </p:sp>
      <p:pic>
        <p:nvPicPr>
          <p:cNvPr id="8" name="Picture 7" descr="Graphical user interface, text, application&#10;&#10;Description automatically generated">
            <a:extLst>
              <a:ext uri="{FF2B5EF4-FFF2-40B4-BE49-F238E27FC236}">
                <a16:creationId xmlns:a16="http://schemas.microsoft.com/office/drawing/2014/main" id="{9EB4FE70-8DC9-DBA5-6A2F-CF15DE19FBD2}"/>
              </a:ext>
            </a:extLst>
          </p:cNvPr>
          <p:cNvPicPr>
            <a:picLocks noChangeAspect="1"/>
          </p:cNvPicPr>
          <p:nvPr/>
        </p:nvPicPr>
        <p:blipFill rotWithShape="1">
          <a:blip r:embed="rId3">
            <a:extLst>
              <a:ext uri="{28A0092B-C50C-407E-A947-70E740481C1C}">
                <a14:useLocalDpi xmlns:a14="http://schemas.microsoft.com/office/drawing/2010/main" val="0"/>
              </a:ext>
            </a:extLst>
          </a:blip>
          <a:srcRect l="16639" t="14597" b="46917"/>
          <a:stretch/>
        </p:blipFill>
        <p:spPr>
          <a:xfrm>
            <a:off x="380150" y="632087"/>
            <a:ext cx="4001845" cy="1877549"/>
          </a:xfrm>
          <a:prstGeom prst="rect">
            <a:avLst/>
          </a:prstGeom>
          <a:ln>
            <a:noFill/>
          </a:ln>
          <a:effectLst>
            <a:outerShdw blurRad="292100" dist="139700" dir="2700000" algn="tl" rotWithShape="0">
              <a:srgbClr val="333333">
                <a:alpha val="65000"/>
              </a:srgbClr>
            </a:outerShdw>
          </a:effectLst>
        </p:spPr>
      </p:pic>
      <p:pic>
        <p:nvPicPr>
          <p:cNvPr id="10" name="Picture 9" descr="Graphical user interface, text, application&#10;&#10;Description automatically generated">
            <a:extLst>
              <a:ext uri="{FF2B5EF4-FFF2-40B4-BE49-F238E27FC236}">
                <a16:creationId xmlns:a16="http://schemas.microsoft.com/office/drawing/2014/main" id="{BB43E36A-804E-8638-56C7-55A8E88B1A18}"/>
              </a:ext>
            </a:extLst>
          </p:cNvPr>
          <p:cNvPicPr>
            <a:picLocks noChangeAspect="1"/>
          </p:cNvPicPr>
          <p:nvPr/>
        </p:nvPicPr>
        <p:blipFill rotWithShape="1">
          <a:blip r:embed="rId4">
            <a:extLst>
              <a:ext uri="{28A0092B-C50C-407E-A947-70E740481C1C}">
                <a14:useLocalDpi xmlns:a14="http://schemas.microsoft.com/office/drawing/2010/main" val="0"/>
              </a:ext>
            </a:extLst>
          </a:blip>
          <a:srcRect l="17080" t="22920" r="2131"/>
          <a:stretch/>
        </p:blipFill>
        <p:spPr>
          <a:xfrm>
            <a:off x="79380" y="4043599"/>
            <a:ext cx="4001845" cy="23300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Text&#10;&#10;Description automatically generated">
            <a:extLst>
              <a:ext uri="{FF2B5EF4-FFF2-40B4-BE49-F238E27FC236}">
                <a16:creationId xmlns:a16="http://schemas.microsoft.com/office/drawing/2014/main" id="{D391B777-95E7-DDCA-C0CE-21A136EA3DBB}"/>
              </a:ext>
            </a:extLst>
          </p:cNvPr>
          <p:cNvPicPr>
            <a:picLocks noChangeAspect="1"/>
          </p:cNvPicPr>
          <p:nvPr/>
        </p:nvPicPr>
        <p:blipFill rotWithShape="1">
          <a:blip r:embed="rId5">
            <a:extLst>
              <a:ext uri="{28A0092B-C50C-407E-A947-70E740481C1C}">
                <a14:useLocalDpi xmlns:a14="http://schemas.microsoft.com/office/drawing/2010/main" val="0"/>
              </a:ext>
            </a:extLst>
          </a:blip>
          <a:srcRect l="16508" t="65192"/>
          <a:stretch/>
        </p:blipFill>
        <p:spPr>
          <a:xfrm>
            <a:off x="5062788" y="2595576"/>
            <a:ext cx="4001845" cy="1769633"/>
          </a:xfrm>
          <a:prstGeom prst="rect">
            <a:avLst/>
          </a:prstGeom>
          <a:ln>
            <a:noFill/>
          </a:ln>
          <a:effectLst>
            <a:outerShdw blurRad="190500" algn="tl" rotWithShape="0">
              <a:srgbClr val="000000">
                <a:alpha val="70000"/>
              </a:srgbClr>
            </a:outerShdw>
          </a:effectLst>
        </p:spPr>
      </p:pic>
      <p:pic>
        <p:nvPicPr>
          <p:cNvPr id="14" name="Picture 13" descr="Graphical user interface, text, application&#10;&#10;Description automatically generated">
            <a:extLst>
              <a:ext uri="{FF2B5EF4-FFF2-40B4-BE49-F238E27FC236}">
                <a16:creationId xmlns:a16="http://schemas.microsoft.com/office/drawing/2014/main" id="{ADEEDB76-209F-5B52-AA43-ADBF56CD52FA}"/>
              </a:ext>
            </a:extLst>
          </p:cNvPr>
          <p:cNvPicPr>
            <a:picLocks noChangeAspect="1"/>
          </p:cNvPicPr>
          <p:nvPr/>
        </p:nvPicPr>
        <p:blipFill rotWithShape="1">
          <a:blip r:embed="rId6">
            <a:extLst>
              <a:ext uri="{28A0092B-C50C-407E-A947-70E740481C1C}">
                <a14:useLocalDpi xmlns:a14="http://schemas.microsoft.com/office/drawing/2010/main" val="0"/>
              </a:ext>
            </a:extLst>
          </a:blip>
          <a:srcRect l="16900" t="26384" r="4693" b="15862"/>
          <a:stretch/>
        </p:blipFill>
        <p:spPr>
          <a:xfrm>
            <a:off x="4292301" y="5035288"/>
            <a:ext cx="4703050" cy="1693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Text&#10;&#10;Description automatically generated">
            <a:extLst>
              <a:ext uri="{FF2B5EF4-FFF2-40B4-BE49-F238E27FC236}">
                <a16:creationId xmlns:a16="http://schemas.microsoft.com/office/drawing/2014/main" id="{7586C90E-F38B-A634-9484-324005602BB8}"/>
              </a:ext>
            </a:extLst>
          </p:cNvPr>
          <p:cNvPicPr>
            <a:picLocks noChangeAspect="1"/>
          </p:cNvPicPr>
          <p:nvPr/>
        </p:nvPicPr>
        <p:blipFill rotWithShape="1">
          <a:blip r:embed="rId5">
            <a:extLst>
              <a:ext uri="{28A0092B-C50C-407E-A947-70E740481C1C}">
                <a14:useLocalDpi xmlns:a14="http://schemas.microsoft.com/office/drawing/2010/main" val="0"/>
              </a:ext>
            </a:extLst>
          </a:blip>
          <a:srcRect l="16508" t="15001" b="50191"/>
          <a:stretch/>
        </p:blipFill>
        <p:spPr>
          <a:xfrm>
            <a:off x="5062788" y="764416"/>
            <a:ext cx="4001845" cy="1769633"/>
          </a:xfrm>
          <a:prstGeom prst="rect">
            <a:avLst/>
          </a:prstGeom>
          <a:ln>
            <a:noFill/>
          </a:ln>
          <a:effectLst>
            <a:outerShdw blurRad="190500" algn="tl" rotWithShape="0">
              <a:srgbClr val="000000">
                <a:alpha val="70000"/>
              </a:srgbClr>
            </a:outerShdw>
          </a:effectLst>
        </p:spPr>
      </p:pic>
      <p:pic>
        <p:nvPicPr>
          <p:cNvPr id="16" name="Picture 15" descr="Graphical user interface, text, application&#10;&#10;Description automatically generated">
            <a:extLst>
              <a:ext uri="{FF2B5EF4-FFF2-40B4-BE49-F238E27FC236}">
                <a16:creationId xmlns:a16="http://schemas.microsoft.com/office/drawing/2014/main" id="{CC2235FB-BE9F-642B-2F05-08966BA3896A}"/>
              </a:ext>
            </a:extLst>
          </p:cNvPr>
          <p:cNvPicPr>
            <a:picLocks noChangeAspect="1"/>
          </p:cNvPicPr>
          <p:nvPr/>
        </p:nvPicPr>
        <p:blipFill rotWithShape="1">
          <a:blip r:embed="rId3">
            <a:extLst>
              <a:ext uri="{28A0092B-C50C-407E-A947-70E740481C1C}">
                <a14:useLocalDpi xmlns:a14="http://schemas.microsoft.com/office/drawing/2010/main" val="0"/>
              </a:ext>
            </a:extLst>
          </a:blip>
          <a:srcRect l="16639" t="66928" b="10333"/>
          <a:stretch/>
        </p:blipFill>
        <p:spPr>
          <a:xfrm>
            <a:off x="380150" y="2595576"/>
            <a:ext cx="4001845" cy="11093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744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8" y="545592"/>
            <a:ext cx="8550275" cy="609600"/>
          </a:xfrm>
        </p:spPr>
        <p:txBody>
          <a:bodyPr/>
          <a:lstStyle/>
          <a:p>
            <a:r>
              <a:rPr lang="en-CA" dirty="0"/>
              <a:t>Polygraph problems</a:t>
            </a:r>
            <a:endParaRPr lang="en-US" dirty="0"/>
          </a:p>
        </p:txBody>
      </p:sp>
      <p:sp>
        <p:nvSpPr>
          <p:cNvPr id="7" name="TextBox 6">
            <a:extLst>
              <a:ext uri="{FF2B5EF4-FFF2-40B4-BE49-F238E27FC236}">
                <a16:creationId xmlns:a16="http://schemas.microsoft.com/office/drawing/2014/main" id="{1FE4D040-3E35-1394-25A2-A0C6C32E0284}"/>
              </a:ext>
            </a:extLst>
          </p:cNvPr>
          <p:cNvSpPr txBox="1">
            <a:spLocks noChangeArrowheads="1"/>
          </p:cNvSpPr>
          <p:nvPr/>
        </p:nvSpPr>
        <p:spPr bwMode="auto">
          <a:xfrm>
            <a:off x="0" y="5847648"/>
            <a:ext cx="68681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sz="1400">
                <a:solidFill>
                  <a:srgbClr val="000000"/>
                </a:solidFill>
              </a:rPr>
              <a:t>Photo courtesy https://www.cbc.ca/news/politics/polygraph-test-nsira-cse-1.6512569</a:t>
            </a:r>
          </a:p>
        </p:txBody>
      </p:sp>
      <p:pic>
        <p:nvPicPr>
          <p:cNvPr id="1026" name="Picture 2">
            <a:extLst>
              <a:ext uri="{FF2B5EF4-FFF2-40B4-BE49-F238E27FC236}">
                <a16:creationId xmlns:a16="http://schemas.microsoft.com/office/drawing/2014/main" id="{50E4F91B-CEFC-76F9-9CF1-D580E1E908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1445639"/>
            <a:ext cx="7821337" cy="44020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90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Striving for fairness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2245" y="2548640"/>
            <a:ext cx="6461761" cy="4307841"/>
          </a:xfrm>
          <a:prstGeom prst="rect">
            <a:avLst/>
          </a:prstGeom>
          <a:ln>
            <a:noFill/>
          </a:ln>
          <a:effectLst>
            <a:softEdge rad="112500"/>
          </a:effectLst>
        </p:spPr>
      </p:pic>
      <p:sp>
        <p:nvSpPr>
          <p:cNvPr id="5" name="Title 1">
            <a:extLst>
              <a:ext uri="{FF2B5EF4-FFF2-40B4-BE49-F238E27FC236}">
                <a16:creationId xmlns:a16="http://schemas.microsoft.com/office/drawing/2014/main" id="{21150012-767C-4A2D-9C82-CC358A6BB6D1}"/>
              </a:ext>
            </a:extLst>
          </p:cNvPr>
          <p:cNvSpPr txBox="1">
            <a:spLocks/>
          </p:cNvSpPr>
          <p:nvPr/>
        </p:nvSpPr>
        <p:spPr bwMode="auto">
          <a:xfrm>
            <a:off x="0" y="2182368"/>
            <a:ext cx="2499360" cy="336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a:solidFill>
                  <a:srgbClr val="595959"/>
                </a:solidFill>
                <a:latin typeface="Calibri"/>
                <a:ea typeface="ＭＳ Ｐゴシック" pitchFamily="-108" charset="-128"/>
                <a:cs typeface="Calibri"/>
              </a:defRPr>
            </a:lvl1pPr>
            <a:lvl2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2pPr>
            <a:lvl3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3pPr>
            <a:lvl4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4pPr>
            <a:lvl5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5pPr>
            <a:lvl6pPr marL="457200" algn="l" rtl="0" eaLnBrk="1" fontAlgn="base" hangingPunct="1">
              <a:spcBef>
                <a:spcPct val="0"/>
              </a:spcBef>
              <a:spcAft>
                <a:spcPct val="0"/>
              </a:spcAft>
              <a:defRPr sz="3200" b="1">
                <a:solidFill>
                  <a:srgbClr val="FFFFFF"/>
                </a:solidFill>
                <a:latin typeface="Arial Black" pitchFamily="-108" charset="0"/>
              </a:defRPr>
            </a:lvl6pPr>
            <a:lvl7pPr marL="914400" algn="l" rtl="0" eaLnBrk="1" fontAlgn="base" hangingPunct="1">
              <a:spcBef>
                <a:spcPct val="0"/>
              </a:spcBef>
              <a:spcAft>
                <a:spcPct val="0"/>
              </a:spcAft>
              <a:defRPr sz="3200" b="1">
                <a:solidFill>
                  <a:srgbClr val="FFFFFF"/>
                </a:solidFill>
                <a:latin typeface="Arial Black" pitchFamily="-108" charset="0"/>
              </a:defRPr>
            </a:lvl7pPr>
            <a:lvl8pPr marL="1371600" algn="l" rtl="0" eaLnBrk="1" fontAlgn="base" hangingPunct="1">
              <a:spcBef>
                <a:spcPct val="0"/>
              </a:spcBef>
              <a:spcAft>
                <a:spcPct val="0"/>
              </a:spcAft>
              <a:defRPr sz="3200" b="1">
                <a:solidFill>
                  <a:srgbClr val="FFFFFF"/>
                </a:solidFill>
                <a:latin typeface="Arial Black" pitchFamily="-108" charset="0"/>
              </a:defRPr>
            </a:lvl8pPr>
            <a:lvl9pPr marL="1828800" algn="l" rtl="0" eaLnBrk="1" fontAlgn="base" hangingPunct="1">
              <a:spcBef>
                <a:spcPct val="0"/>
              </a:spcBef>
              <a:spcAft>
                <a:spcPct val="0"/>
              </a:spcAft>
              <a:defRPr sz="3200" b="1">
                <a:solidFill>
                  <a:srgbClr val="FFFFFF"/>
                </a:solidFill>
                <a:latin typeface="Arial Black" pitchFamily="-108" charset="0"/>
              </a:defRPr>
            </a:lvl9pPr>
          </a:lstStyle>
          <a:p>
            <a:r>
              <a:rPr lang="en-US" sz="1800">
                <a:solidFill>
                  <a:srgbClr val="000000"/>
                </a:solidFill>
              </a:rPr>
              <a:t>Milkman, K. L., Akinola, M., &amp; </a:t>
            </a:r>
            <a:r>
              <a:rPr lang="en-US" sz="1800" err="1">
                <a:solidFill>
                  <a:srgbClr val="000000"/>
                </a:solidFill>
              </a:rPr>
              <a:t>Chugh</a:t>
            </a:r>
            <a:r>
              <a:rPr lang="en-US" sz="1800">
                <a:solidFill>
                  <a:srgbClr val="000000"/>
                </a:solidFill>
              </a:rPr>
              <a:t>, D. (2015). What happens before? A field experiment exploring how pay and representation differentially shape bias on the pathway into organizations. </a:t>
            </a:r>
            <a:r>
              <a:rPr lang="en-US" sz="1800" i="1">
                <a:solidFill>
                  <a:srgbClr val="000000"/>
                </a:solidFill>
              </a:rPr>
              <a:t>Journal of Applied Psychology</a:t>
            </a:r>
            <a:r>
              <a:rPr lang="en-US" sz="1800">
                <a:solidFill>
                  <a:srgbClr val="000000"/>
                </a:solidFill>
              </a:rPr>
              <a:t>, </a:t>
            </a:r>
            <a:r>
              <a:rPr lang="en-US" sz="1800" i="1">
                <a:solidFill>
                  <a:srgbClr val="000000"/>
                </a:solidFill>
              </a:rPr>
              <a:t>100</a:t>
            </a:r>
            <a:r>
              <a:rPr lang="en-US" sz="1800">
                <a:solidFill>
                  <a:srgbClr val="000000"/>
                </a:solidFill>
              </a:rPr>
              <a:t>(6), 1678.</a:t>
            </a:r>
            <a:endParaRPr lang="en-US" sz="1800"/>
          </a:p>
        </p:txBody>
      </p:sp>
    </p:spTree>
    <p:extLst>
      <p:ext uri="{BB962C8B-B14F-4D97-AF65-F5344CB8AC3E}">
        <p14:creationId xmlns:p14="http://schemas.microsoft.com/office/powerpoint/2010/main" val="286459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939" y="93496"/>
            <a:ext cx="8550275" cy="609600"/>
          </a:xfrm>
        </p:spPr>
        <p:txBody>
          <a:bodyPr/>
          <a:lstStyle/>
          <a:p>
            <a:r>
              <a:rPr lang="en-CA"/>
              <a:t>Pair discussion</a:t>
            </a:r>
            <a:endParaRPr lang="en-US"/>
          </a:p>
        </p:txBody>
      </p:sp>
      <p:sp>
        <p:nvSpPr>
          <p:cNvPr id="4" name="Content Placeholder 2"/>
          <p:cNvSpPr>
            <a:spLocks noGrp="1"/>
          </p:cNvSpPr>
          <p:nvPr>
            <p:ph idx="1"/>
          </p:nvPr>
        </p:nvSpPr>
        <p:spPr>
          <a:xfrm>
            <a:off x="438912" y="3730855"/>
            <a:ext cx="8431298" cy="3192116"/>
          </a:xfrm>
        </p:spPr>
        <p:txBody>
          <a:bodyPr/>
          <a:lstStyle/>
          <a:p>
            <a:r>
              <a:rPr lang="en-US" sz="2400"/>
              <a:t>Experiences</a:t>
            </a:r>
          </a:p>
          <a:p>
            <a:pPr lvl="1"/>
            <a:r>
              <a:rPr lang="en-US" sz="2000"/>
              <a:t>Real life, movies, books, games, media, education, etc.</a:t>
            </a:r>
          </a:p>
          <a:p>
            <a:r>
              <a:rPr lang="en-US" sz="2400"/>
              <a:t>Culture</a:t>
            </a:r>
          </a:p>
          <a:p>
            <a:pPr lvl="1"/>
            <a:r>
              <a:rPr lang="en-US" sz="2000"/>
              <a:t>Broad &amp; sub-culture groups (ex: urban/rural)</a:t>
            </a:r>
          </a:p>
          <a:p>
            <a:pPr lvl="1"/>
            <a:r>
              <a:rPr lang="en-CA" sz="2000"/>
              <a:t>Identities (ex: music, hobbies, beliefs, etc.)</a:t>
            </a:r>
            <a:endParaRPr lang="en-US" sz="2000"/>
          </a:p>
          <a:p>
            <a:r>
              <a:rPr lang="en-US" sz="2400"/>
              <a:t>Context</a:t>
            </a:r>
          </a:p>
          <a:p>
            <a:pPr lvl="1"/>
            <a:r>
              <a:rPr lang="en-US" sz="2000"/>
              <a:t>Place &amp; time (ex: sports field, hospital, etc.)</a:t>
            </a:r>
          </a:p>
        </p:txBody>
      </p:sp>
      <p:sp>
        <p:nvSpPr>
          <p:cNvPr id="5" name="Title 1"/>
          <p:cNvSpPr txBox="1">
            <a:spLocks/>
          </p:cNvSpPr>
          <p:nvPr/>
        </p:nvSpPr>
        <p:spPr bwMode="auto">
          <a:xfrm>
            <a:off x="114306" y="865632"/>
            <a:ext cx="8915399" cy="2779776"/>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a:solidFill>
                  <a:srgbClr val="595959"/>
                </a:solidFill>
                <a:latin typeface="Calibri"/>
                <a:ea typeface="ＭＳ Ｐゴシック" pitchFamily="-108" charset="-128"/>
                <a:cs typeface="Calibri"/>
              </a:defRPr>
            </a:lvl1pPr>
            <a:lvl2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2pPr>
            <a:lvl3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3pPr>
            <a:lvl4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4pPr>
            <a:lvl5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5pPr>
            <a:lvl6pPr marL="457200" algn="l" rtl="0" eaLnBrk="1" fontAlgn="base" hangingPunct="1">
              <a:spcBef>
                <a:spcPct val="0"/>
              </a:spcBef>
              <a:spcAft>
                <a:spcPct val="0"/>
              </a:spcAft>
              <a:defRPr sz="3200" b="1">
                <a:solidFill>
                  <a:srgbClr val="FFFFFF"/>
                </a:solidFill>
                <a:latin typeface="Arial Black" pitchFamily="-108" charset="0"/>
              </a:defRPr>
            </a:lvl6pPr>
            <a:lvl7pPr marL="914400" algn="l" rtl="0" eaLnBrk="1" fontAlgn="base" hangingPunct="1">
              <a:spcBef>
                <a:spcPct val="0"/>
              </a:spcBef>
              <a:spcAft>
                <a:spcPct val="0"/>
              </a:spcAft>
              <a:defRPr sz="3200" b="1">
                <a:solidFill>
                  <a:srgbClr val="FFFFFF"/>
                </a:solidFill>
                <a:latin typeface="Arial Black" pitchFamily="-108" charset="0"/>
              </a:defRPr>
            </a:lvl7pPr>
            <a:lvl8pPr marL="1371600" algn="l" rtl="0" eaLnBrk="1" fontAlgn="base" hangingPunct="1">
              <a:spcBef>
                <a:spcPct val="0"/>
              </a:spcBef>
              <a:spcAft>
                <a:spcPct val="0"/>
              </a:spcAft>
              <a:defRPr sz="3200" b="1">
                <a:solidFill>
                  <a:srgbClr val="FFFFFF"/>
                </a:solidFill>
                <a:latin typeface="Arial Black" pitchFamily="-108" charset="0"/>
              </a:defRPr>
            </a:lvl8pPr>
            <a:lvl9pPr marL="1828800" algn="l" rtl="0" eaLnBrk="1" fontAlgn="base" hangingPunct="1">
              <a:spcBef>
                <a:spcPct val="0"/>
              </a:spcBef>
              <a:spcAft>
                <a:spcPct val="0"/>
              </a:spcAft>
              <a:defRPr sz="3200" b="1">
                <a:solidFill>
                  <a:srgbClr val="FFFFFF"/>
                </a:solidFill>
                <a:latin typeface="Arial Black" pitchFamily="-108" charset="0"/>
              </a:defRPr>
            </a:lvl9pPr>
          </a:lstStyle>
          <a:p>
            <a:r>
              <a:rPr lang="en-CA" sz="3600" kern="0"/>
              <a:t>Reflect on some </a:t>
            </a:r>
            <a:r>
              <a:rPr lang="en-CA" sz="3600" b="1" kern="0"/>
              <a:t>personal examples</a:t>
            </a:r>
          </a:p>
          <a:p>
            <a:r>
              <a:rPr lang="en-CA" sz="3600" kern="0"/>
              <a:t>What has influenced how you see the world?</a:t>
            </a:r>
          </a:p>
          <a:p>
            <a:r>
              <a:rPr lang="en-CA" sz="3600" b="1" kern="0"/>
              <a:t>Impact</a:t>
            </a:r>
            <a:r>
              <a:rPr lang="en-CA" sz="3600" kern="0"/>
              <a:t>:</a:t>
            </a:r>
          </a:p>
          <a:p>
            <a:r>
              <a:rPr lang="en-CA" sz="3600" kern="0"/>
              <a:t>Diagnosis/treatment decisions</a:t>
            </a:r>
          </a:p>
          <a:p>
            <a:r>
              <a:rPr lang="en-CA" sz="3600" kern="0"/>
              <a:t>Interactions with patients/colleagues</a:t>
            </a:r>
            <a:endParaRPr lang="en-US" sz="3600" kern="0"/>
          </a:p>
        </p:txBody>
      </p:sp>
    </p:spTree>
    <p:extLst>
      <p:ext uri="{BB962C8B-B14F-4D97-AF65-F5344CB8AC3E}">
        <p14:creationId xmlns:p14="http://schemas.microsoft.com/office/powerpoint/2010/main" val="2212392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73" y="514209"/>
            <a:ext cx="6545569" cy="1752600"/>
          </a:xfrm>
        </p:spPr>
        <p:txBody>
          <a:bodyPr/>
          <a:lstStyle/>
          <a:p>
            <a:r>
              <a:rPr lang="en-CA" dirty="0"/>
              <a:t>3) When is it most important/likely?</a:t>
            </a:r>
            <a:endParaRPr lang="en-US" dirty="0"/>
          </a:p>
        </p:txBody>
      </p:sp>
      <p:sp>
        <p:nvSpPr>
          <p:cNvPr id="3" name="Content Placeholder 2"/>
          <p:cNvSpPr>
            <a:spLocks noGrp="1"/>
          </p:cNvSpPr>
          <p:nvPr>
            <p:ph idx="1"/>
          </p:nvPr>
        </p:nvSpPr>
        <p:spPr>
          <a:xfrm>
            <a:off x="228607" y="2461260"/>
            <a:ext cx="7165619" cy="4495800"/>
          </a:xfrm>
        </p:spPr>
        <p:txBody>
          <a:bodyPr/>
          <a:lstStyle/>
          <a:p>
            <a:r>
              <a:rPr lang="en-CA"/>
              <a:t>Strong emotional or physical reaction</a:t>
            </a:r>
            <a:endParaRPr lang="en-CA" sz="1200"/>
          </a:p>
          <a:p>
            <a:r>
              <a:rPr lang="en-CA"/>
              <a:t>New &amp;/or unique conditions</a:t>
            </a:r>
            <a:endParaRPr lang="en-CA" sz="1200"/>
          </a:p>
          <a:p>
            <a:r>
              <a:rPr lang="en-CA"/>
              <a:t>Importance or complexity</a:t>
            </a:r>
            <a:endParaRPr lang="en-CA" sz="1200"/>
          </a:p>
          <a:p>
            <a:r>
              <a:rPr lang="en-CA"/>
              <a:t>Fear, anxiety, uncertainty</a:t>
            </a:r>
            <a:endParaRPr lang="en-CA" sz="1200"/>
          </a:p>
          <a:p>
            <a:r>
              <a:rPr lang="en-CA"/>
              <a:t>Stressed, rushed, tired</a:t>
            </a: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8885" y="2560320"/>
            <a:ext cx="2865121" cy="4297680"/>
          </a:xfrm>
          <a:prstGeom prst="rect">
            <a:avLst/>
          </a:prstGeom>
          <a:ln>
            <a:noFill/>
          </a:ln>
          <a:effectLst>
            <a:softEdge rad="112500"/>
          </a:effectLst>
        </p:spPr>
      </p:pic>
      <p:pic>
        <p:nvPicPr>
          <p:cNvPr id="5" name="Picture 4" descr="Red alarm light with people on the background">
            <a:extLst>
              <a:ext uri="{FF2B5EF4-FFF2-40B4-BE49-F238E27FC236}">
                <a16:creationId xmlns:a16="http://schemas.microsoft.com/office/drawing/2014/main" id="{27DCF049-51A8-4763-8E69-E3AC8A1C0B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518" r="9630" b="32176"/>
          <a:stretch/>
        </p:blipFill>
        <p:spPr>
          <a:xfrm>
            <a:off x="6728178" y="-1"/>
            <a:ext cx="2415822" cy="2610013"/>
          </a:xfrm>
          <a:prstGeom prst="rect">
            <a:avLst/>
          </a:prstGeom>
          <a:ln>
            <a:noFill/>
          </a:ln>
          <a:effectLst>
            <a:softEdge rad="112500"/>
          </a:effectLst>
        </p:spPr>
      </p:pic>
    </p:spTree>
    <p:extLst>
      <p:ext uri="{BB962C8B-B14F-4D97-AF65-F5344CB8AC3E}">
        <p14:creationId xmlns:p14="http://schemas.microsoft.com/office/powerpoint/2010/main" val="3111351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70" y="621224"/>
            <a:ext cx="8876371" cy="1315152"/>
          </a:xfrm>
        </p:spPr>
        <p:txBody>
          <a:bodyPr/>
          <a:lstStyle/>
          <a:p>
            <a:r>
              <a:rPr lang="en-US"/>
              <a:t>Acknowledgement, acceptance, &amp; awareness</a:t>
            </a:r>
          </a:p>
        </p:txBody>
      </p:sp>
      <p:sp>
        <p:nvSpPr>
          <p:cNvPr id="3" name="Content Placeholder 2"/>
          <p:cNvSpPr>
            <a:spLocks noGrp="1"/>
          </p:cNvSpPr>
          <p:nvPr>
            <p:ph idx="1"/>
          </p:nvPr>
        </p:nvSpPr>
        <p:spPr>
          <a:xfrm>
            <a:off x="4503744" y="2424704"/>
            <a:ext cx="4606751" cy="3618291"/>
          </a:xfrm>
        </p:spPr>
        <p:txBody>
          <a:bodyPr/>
          <a:lstStyle/>
          <a:p>
            <a:r>
              <a:rPr lang="en-US" b="1"/>
              <a:t>Interrupt</a:t>
            </a:r>
            <a:r>
              <a:rPr lang="en-US"/>
              <a:t> from directly influencing our decisions &amp; behaviours</a:t>
            </a:r>
          </a:p>
          <a:p>
            <a:r>
              <a:rPr lang="en-US" b="1"/>
              <a:t>Mitigation</a:t>
            </a:r>
            <a:r>
              <a:rPr lang="en-US"/>
              <a:t> not elimination</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8482"/>
          <a:stretch/>
        </p:blipFill>
        <p:spPr>
          <a:xfrm>
            <a:off x="4" y="1936376"/>
            <a:ext cx="4537249" cy="4921624"/>
          </a:xfrm>
          <a:prstGeom prst="rect">
            <a:avLst/>
          </a:prstGeom>
          <a:ln>
            <a:noFill/>
          </a:ln>
          <a:effectLst>
            <a:softEdge rad="112500"/>
          </a:effectLst>
        </p:spPr>
      </p:pic>
    </p:spTree>
    <p:extLst>
      <p:ext uri="{BB962C8B-B14F-4D97-AF65-F5344CB8AC3E}">
        <p14:creationId xmlns:p14="http://schemas.microsoft.com/office/powerpoint/2010/main" val="330695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7D78405-80A8-3BFD-A3B0-8DFD2FD94938}"/>
              </a:ext>
            </a:extLst>
          </p:cNvPr>
          <p:cNvSpPr/>
          <p:nvPr/>
        </p:nvSpPr>
        <p:spPr bwMode="auto">
          <a:xfrm>
            <a:off x="0" y="6413054"/>
            <a:ext cx="2067252" cy="46166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FFFFFF"/>
              </a:solidFill>
              <a:latin typeface="Times" pitchFamily="-108" charset="0"/>
            </a:endParaRPr>
          </a:p>
        </p:txBody>
      </p:sp>
      <p:pic>
        <p:nvPicPr>
          <p:cNvPr id="4" name="Picture 3" descr="A yellow letter m&#10;&#10;Description automatically generated">
            <a:extLst>
              <a:ext uri="{FF2B5EF4-FFF2-40B4-BE49-F238E27FC236}">
                <a16:creationId xmlns:a16="http://schemas.microsoft.com/office/drawing/2014/main" id="{CCDA8D95-8066-9AFA-D4D3-F369F6BDB6B8}"/>
              </a:ext>
            </a:extLst>
          </p:cNvPr>
          <p:cNvPicPr>
            <a:picLocks noChangeAspect="1"/>
          </p:cNvPicPr>
          <p:nvPr/>
        </p:nvPicPr>
        <p:blipFill rotWithShape="1">
          <a:blip r:embed="rId3">
            <a:extLst>
              <a:ext uri="{28A0092B-C50C-407E-A947-70E740481C1C}">
                <a14:useLocalDpi xmlns:a14="http://schemas.microsoft.com/office/drawing/2010/main" val="0"/>
              </a:ext>
            </a:extLst>
          </a:blip>
          <a:srcRect l="6570" t="11255" r="8373" b="10812"/>
          <a:stretch/>
        </p:blipFill>
        <p:spPr>
          <a:xfrm>
            <a:off x="1035041" y="797705"/>
            <a:ext cx="6593529" cy="5895244"/>
          </a:xfrm>
          <a:prstGeom prst="rect">
            <a:avLst/>
          </a:prstGeom>
        </p:spPr>
      </p:pic>
      <p:sp>
        <p:nvSpPr>
          <p:cNvPr id="2" name="Title 1"/>
          <p:cNvSpPr>
            <a:spLocks noGrp="1"/>
          </p:cNvSpPr>
          <p:nvPr>
            <p:ph type="title"/>
          </p:nvPr>
        </p:nvSpPr>
        <p:spPr>
          <a:xfrm>
            <a:off x="1032513" y="297798"/>
            <a:ext cx="6807108" cy="733156"/>
          </a:xfrm>
        </p:spPr>
        <p:txBody>
          <a:bodyPr/>
          <a:lstStyle/>
          <a:p>
            <a:r>
              <a:rPr lang="en-CA" dirty="0"/>
              <a:t>1</a:t>
            </a:r>
            <a:r>
              <a:rPr lang="en-CA" baseline="30000" dirty="0"/>
              <a:t>st</a:t>
            </a:r>
            <a:r>
              <a:rPr lang="en-CA" dirty="0"/>
              <a:t> feeling</a:t>
            </a:r>
            <a:endParaRPr lang="en-US" sz="4000" b="1" dirty="0"/>
          </a:p>
        </p:txBody>
      </p:sp>
      <p:sp>
        <p:nvSpPr>
          <p:cNvPr id="6" name="TextBox 5"/>
          <p:cNvSpPr txBox="1"/>
          <p:nvPr/>
        </p:nvSpPr>
        <p:spPr>
          <a:xfrm rot="704293">
            <a:off x="940762" y="1215594"/>
            <a:ext cx="144272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Happy</a:t>
            </a:r>
            <a:endParaRPr lang="en-US" sz="2400" dirty="0">
              <a:solidFill>
                <a:srgbClr val="000000"/>
              </a:solidFill>
              <a:latin typeface="Calibri" panose="020F0502020204030204" pitchFamily="34" charset="0"/>
              <a:cs typeface="Calibri" panose="020F0502020204030204" pitchFamily="34" charset="0"/>
            </a:endParaRPr>
          </a:p>
        </p:txBody>
      </p:sp>
      <p:sp>
        <p:nvSpPr>
          <p:cNvPr id="7" name="TextBox 6"/>
          <p:cNvSpPr txBox="1"/>
          <p:nvPr/>
        </p:nvSpPr>
        <p:spPr>
          <a:xfrm rot="577531">
            <a:off x="6885832" y="3243909"/>
            <a:ext cx="162306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Excited</a:t>
            </a:r>
            <a:endParaRPr lang="en-US" sz="2400" dirty="0">
              <a:solidFill>
                <a:srgbClr val="000000"/>
              </a:solidFill>
              <a:latin typeface="Calibri" panose="020F0502020204030204" pitchFamily="34" charset="0"/>
              <a:cs typeface="Calibri" panose="020F0502020204030204" pitchFamily="34" charset="0"/>
            </a:endParaRPr>
          </a:p>
        </p:txBody>
      </p:sp>
      <p:sp>
        <p:nvSpPr>
          <p:cNvPr id="8" name="TextBox 7"/>
          <p:cNvSpPr txBox="1"/>
          <p:nvPr/>
        </p:nvSpPr>
        <p:spPr>
          <a:xfrm rot="20100505">
            <a:off x="7179662" y="3872077"/>
            <a:ext cx="1446408"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Privilege</a:t>
            </a:r>
            <a:endParaRPr lang="en-US" sz="2400" dirty="0">
              <a:solidFill>
                <a:srgbClr val="000000"/>
              </a:solidFill>
              <a:latin typeface="Calibri" panose="020F0502020204030204" pitchFamily="34" charset="0"/>
              <a:cs typeface="Calibri" panose="020F0502020204030204" pitchFamily="34" charset="0"/>
            </a:endParaRPr>
          </a:p>
        </p:txBody>
      </p:sp>
      <p:sp>
        <p:nvSpPr>
          <p:cNvPr id="10" name="TextBox 9"/>
          <p:cNvSpPr txBox="1"/>
          <p:nvPr/>
        </p:nvSpPr>
        <p:spPr>
          <a:xfrm rot="1110113">
            <a:off x="4789452" y="3820066"/>
            <a:ext cx="187706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Influential</a:t>
            </a:r>
            <a:endParaRPr lang="en-US" sz="2400" dirty="0">
              <a:solidFill>
                <a:srgbClr val="000000"/>
              </a:solidFill>
              <a:latin typeface="Calibri" panose="020F0502020204030204" pitchFamily="34" charset="0"/>
              <a:cs typeface="Calibri" panose="020F0502020204030204" pitchFamily="34" charset="0"/>
            </a:endParaRPr>
          </a:p>
        </p:txBody>
      </p:sp>
      <p:sp>
        <p:nvSpPr>
          <p:cNvPr id="11" name="TextBox 10"/>
          <p:cNvSpPr txBox="1"/>
          <p:nvPr/>
        </p:nvSpPr>
        <p:spPr>
          <a:xfrm rot="1175227">
            <a:off x="2451486" y="3124242"/>
            <a:ext cx="140970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Strong</a:t>
            </a:r>
            <a:endParaRPr lang="en-US" sz="2400" dirty="0">
              <a:solidFill>
                <a:srgbClr val="000000"/>
              </a:solidFill>
              <a:latin typeface="Calibri" panose="020F0502020204030204" pitchFamily="34" charset="0"/>
              <a:cs typeface="Calibri" panose="020F0502020204030204" pitchFamily="34" charset="0"/>
            </a:endParaRPr>
          </a:p>
        </p:txBody>
      </p:sp>
      <p:sp>
        <p:nvSpPr>
          <p:cNvPr id="12" name="TextBox 11"/>
          <p:cNvSpPr txBox="1"/>
          <p:nvPr/>
        </p:nvSpPr>
        <p:spPr>
          <a:xfrm rot="21136841">
            <a:off x="3681387" y="1625334"/>
            <a:ext cx="140970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Full</a:t>
            </a:r>
            <a:endParaRPr lang="en-US" sz="2400" dirty="0">
              <a:solidFill>
                <a:srgbClr val="000000"/>
              </a:solidFill>
              <a:latin typeface="Calibri" panose="020F0502020204030204" pitchFamily="34" charset="0"/>
              <a:cs typeface="Calibri" panose="020F0502020204030204" pitchFamily="34" charset="0"/>
            </a:endParaRPr>
          </a:p>
        </p:txBody>
      </p:sp>
      <p:sp>
        <p:nvSpPr>
          <p:cNvPr id="13" name="TextBox 12"/>
          <p:cNvSpPr txBox="1"/>
          <p:nvPr/>
        </p:nvSpPr>
        <p:spPr>
          <a:xfrm rot="20581675">
            <a:off x="2254366" y="2294779"/>
            <a:ext cx="140970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Thrilled</a:t>
            </a:r>
            <a:endParaRPr lang="en-US" sz="2400" dirty="0">
              <a:solidFill>
                <a:srgbClr val="000000"/>
              </a:solidFill>
              <a:latin typeface="Calibri" panose="020F0502020204030204" pitchFamily="34" charset="0"/>
              <a:cs typeface="Calibri" panose="020F0502020204030204" pitchFamily="34" charset="0"/>
            </a:endParaRPr>
          </a:p>
        </p:txBody>
      </p:sp>
      <p:sp>
        <p:nvSpPr>
          <p:cNvPr id="14" name="TextBox 13"/>
          <p:cNvSpPr txBox="1"/>
          <p:nvPr/>
        </p:nvSpPr>
        <p:spPr>
          <a:xfrm rot="20220429">
            <a:off x="4800422" y="4592642"/>
            <a:ext cx="162560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Powerful</a:t>
            </a:r>
            <a:endParaRPr lang="en-US" sz="2400" dirty="0">
              <a:solidFill>
                <a:srgbClr val="000000"/>
              </a:solidFill>
              <a:latin typeface="Calibri" panose="020F0502020204030204" pitchFamily="34" charset="0"/>
              <a:cs typeface="Calibri" panose="020F0502020204030204" pitchFamily="34" charset="0"/>
            </a:endParaRPr>
          </a:p>
        </p:txBody>
      </p:sp>
      <p:sp>
        <p:nvSpPr>
          <p:cNvPr id="15" name="TextBox 14"/>
          <p:cNvSpPr txBox="1"/>
          <p:nvPr/>
        </p:nvSpPr>
        <p:spPr>
          <a:xfrm rot="19919716">
            <a:off x="-125073" y="5278754"/>
            <a:ext cx="162560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Joyful</a:t>
            </a:r>
            <a:endParaRPr lang="en-US" sz="2400" dirty="0">
              <a:solidFill>
                <a:srgbClr val="000000"/>
              </a:solidFill>
              <a:latin typeface="Calibri" panose="020F0502020204030204" pitchFamily="34" charset="0"/>
              <a:cs typeface="Calibri" panose="020F0502020204030204" pitchFamily="34" charset="0"/>
            </a:endParaRPr>
          </a:p>
        </p:txBody>
      </p:sp>
      <p:sp>
        <p:nvSpPr>
          <p:cNvPr id="16" name="TextBox 15"/>
          <p:cNvSpPr txBox="1"/>
          <p:nvPr/>
        </p:nvSpPr>
        <p:spPr>
          <a:xfrm rot="343089">
            <a:off x="2171740" y="4604617"/>
            <a:ext cx="184150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Impactful</a:t>
            </a:r>
            <a:endParaRPr lang="en-US" sz="2400" dirty="0">
              <a:solidFill>
                <a:srgbClr val="000000"/>
              </a:solidFill>
              <a:latin typeface="Calibri" panose="020F0502020204030204" pitchFamily="34" charset="0"/>
              <a:cs typeface="Calibri" panose="020F0502020204030204" pitchFamily="34" charset="0"/>
            </a:endParaRPr>
          </a:p>
        </p:txBody>
      </p:sp>
      <p:sp>
        <p:nvSpPr>
          <p:cNvPr id="17" name="TextBox 16"/>
          <p:cNvSpPr txBox="1"/>
          <p:nvPr/>
        </p:nvSpPr>
        <p:spPr>
          <a:xfrm rot="20129187">
            <a:off x="-204738" y="4243498"/>
            <a:ext cx="184150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Speedy</a:t>
            </a:r>
            <a:endParaRPr lang="en-US" sz="2400" dirty="0">
              <a:solidFill>
                <a:srgbClr val="000000"/>
              </a:solidFill>
              <a:latin typeface="Calibri" panose="020F0502020204030204" pitchFamily="34" charset="0"/>
              <a:cs typeface="Calibri" panose="020F0502020204030204" pitchFamily="34" charset="0"/>
            </a:endParaRPr>
          </a:p>
        </p:txBody>
      </p:sp>
      <p:sp>
        <p:nvSpPr>
          <p:cNvPr id="18" name="TextBox 17"/>
          <p:cNvSpPr txBox="1"/>
          <p:nvPr/>
        </p:nvSpPr>
        <p:spPr>
          <a:xfrm rot="532527">
            <a:off x="4783505" y="5610081"/>
            <a:ext cx="1645028"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Disgusted</a:t>
            </a:r>
            <a:endParaRPr lang="en-US" sz="2400" dirty="0">
              <a:solidFill>
                <a:srgbClr val="000000"/>
              </a:solidFill>
              <a:latin typeface="Calibri" panose="020F0502020204030204" pitchFamily="34" charset="0"/>
              <a:cs typeface="Calibri" panose="020F0502020204030204" pitchFamily="34" charset="0"/>
            </a:endParaRPr>
          </a:p>
        </p:txBody>
      </p:sp>
      <p:sp>
        <p:nvSpPr>
          <p:cNvPr id="19" name="TextBox 18"/>
          <p:cNvSpPr txBox="1"/>
          <p:nvPr/>
        </p:nvSpPr>
        <p:spPr>
          <a:xfrm rot="1186387">
            <a:off x="6946268" y="4592641"/>
            <a:ext cx="140970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Sad</a:t>
            </a:r>
            <a:endParaRPr lang="en-US" sz="2400" dirty="0">
              <a:solidFill>
                <a:srgbClr val="000000"/>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173E7DD9-A9F1-40C1-9D4A-216186A14F9C}"/>
              </a:ext>
            </a:extLst>
          </p:cNvPr>
          <p:cNvSpPr txBox="1"/>
          <p:nvPr/>
        </p:nvSpPr>
        <p:spPr>
          <a:xfrm rot="21136841">
            <a:off x="2206331" y="3820607"/>
            <a:ext cx="1652689"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Dangerous</a:t>
            </a:r>
            <a:endParaRPr lang="en-US" sz="2400" dirty="0">
              <a:solidFill>
                <a:srgbClr val="000000"/>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91B46A0B-63D3-4A4D-AD80-116F2632B0B1}"/>
              </a:ext>
            </a:extLst>
          </p:cNvPr>
          <p:cNvSpPr txBox="1"/>
          <p:nvPr/>
        </p:nvSpPr>
        <p:spPr>
          <a:xfrm rot="364010">
            <a:off x="267113" y="3184666"/>
            <a:ext cx="140970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Hungry</a:t>
            </a:r>
            <a:endParaRPr lang="en-US" sz="2400" dirty="0">
              <a:solidFill>
                <a:srgbClr val="000000"/>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E48145A0-9A47-41EA-8B6D-72B55AD1BF82}"/>
              </a:ext>
            </a:extLst>
          </p:cNvPr>
          <p:cNvSpPr txBox="1"/>
          <p:nvPr/>
        </p:nvSpPr>
        <p:spPr>
          <a:xfrm rot="20123047">
            <a:off x="4786709" y="3003607"/>
            <a:ext cx="1473882"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Charitable</a:t>
            </a:r>
            <a:endParaRPr lang="en-US" sz="2400" dirty="0">
              <a:solidFill>
                <a:srgbClr val="00000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F4CEE3A5-6ECB-4ED9-8CF6-472AAA263443}"/>
              </a:ext>
            </a:extLst>
          </p:cNvPr>
          <p:cNvSpPr txBox="1"/>
          <p:nvPr/>
        </p:nvSpPr>
        <p:spPr>
          <a:xfrm rot="20380613">
            <a:off x="2171039" y="5541510"/>
            <a:ext cx="1667359"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Satisfaction</a:t>
            </a:r>
            <a:endParaRPr lang="en-US" sz="2400" dirty="0">
              <a:solidFill>
                <a:srgbClr val="000000"/>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3F7DFC4F-5CB1-46A8-8BF8-66A734A19733}"/>
              </a:ext>
            </a:extLst>
          </p:cNvPr>
          <p:cNvSpPr txBox="1"/>
          <p:nvPr/>
        </p:nvSpPr>
        <p:spPr>
          <a:xfrm>
            <a:off x="1970732" y="6513900"/>
            <a:ext cx="4831013" cy="338554"/>
          </a:xfrm>
          <a:prstGeom prst="rect">
            <a:avLst/>
          </a:prstGeom>
          <a:noFill/>
        </p:spPr>
        <p:txBody>
          <a:bodyPr wrap="square" rtlCol="0">
            <a:spAutoFit/>
          </a:bodyPr>
          <a:lstStyle/>
          <a:p>
            <a:pPr algn="ctr"/>
            <a:r>
              <a:rPr lang="en-US" sz="1600" dirty="0">
                <a:solidFill>
                  <a:srgbClr val="000000"/>
                </a:solidFill>
                <a:latin typeface="Calibri" panose="020F0502020204030204" pitchFamily="34" charset="0"/>
              </a:rPr>
              <a:t>McDonald’s logo icon courtesy Pixel Icons on IconScout</a:t>
            </a:r>
          </a:p>
        </p:txBody>
      </p:sp>
      <p:sp>
        <p:nvSpPr>
          <p:cNvPr id="28" name="TextBox 27">
            <a:extLst>
              <a:ext uri="{FF2B5EF4-FFF2-40B4-BE49-F238E27FC236}">
                <a16:creationId xmlns:a16="http://schemas.microsoft.com/office/drawing/2014/main" id="{9C982396-981E-40EC-99BD-67AB2415E1FB}"/>
              </a:ext>
            </a:extLst>
          </p:cNvPr>
          <p:cNvSpPr txBox="1"/>
          <p:nvPr/>
        </p:nvSpPr>
        <p:spPr>
          <a:xfrm rot="20529277">
            <a:off x="93983" y="2247023"/>
            <a:ext cx="187706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Comfort</a:t>
            </a:r>
            <a:endParaRPr lang="en-US" sz="2400" dirty="0">
              <a:solidFill>
                <a:srgbClr val="000000"/>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6E5AE4D5-C197-4E2F-9F3B-95F4D595F7A7}"/>
              </a:ext>
            </a:extLst>
          </p:cNvPr>
          <p:cNvSpPr txBox="1"/>
          <p:nvPr/>
        </p:nvSpPr>
        <p:spPr>
          <a:xfrm rot="1632163">
            <a:off x="5968852" y="1269988"/>
            <a:ext cx="1372111"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Gluttony</a:t>
            </a:r>
            <a:endParaRPr lang="en-US" sz="2400" dirty="0">
              <a:solidFill>
                <a:srgbClr val="000000"/>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EDCD57C2-D97D-4CB6-B18B-6D5D00AFE854}"/>
              </a:ext>
            </a:extLst>
          </p:cNvPr>
          <p:cNvSpPr txBox="1"/>
          <p:nvPr/>
        </p:nvSpPr>
        <p:spPr>
          <a:xfrm>
            <a:off x="6801743" y="2137041"/>
            <a:ext cx="1409700"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Pleasure</a:t>
            </a:r>
            <a:endParaRPr lang="en-US" sz="2400" dirty="0">
              <a:solidFill>
                <a:srgbClr val="00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B4ECCFF-9354-BB5E-D129-BCF93E8CF007}"/>
              </a:ext>
            </a:extLst>
          </p:cNvPr>
          <p:cNvSpPr txBox="1"/>
          <p:nvPr/>
        </p:nvSpPr>
        <p:spPr>
          <a:xfrm rot="1746440">
            <a:off x="5114882" y="2268166"/>
            <a:ext cx="1251922" cy="461665"/>
          </a:xfrm>
          <a:prstGeom prst="rect">
            <a:avLst/>
          </a:prstGeom>
          <a:noFill/>
        </p:spPr>
        <p:txBody>
          <a:bodyPr wrap="square" rtlCol="0">
            <a:spAutoFit/>
          </a:bodyPr>
          <a:lstStyle/>
          <a:p>
            <a:pPr algn="ctr"/>
            <a:r>
              <a:rPr lang="en-CA" sz="2400" dirty="0">
                <a:solidFill>
                  <a:srgbClr val="000000"/>
                </a:solidFill>
                <a:latin typeface="Calibri" panose="020F0502020204030204" pitchFamily="34" charset="0"/>
                <a:cs typeface="Calibri" panose="020F0502020204030204" pitchFamily="34" charset="0"/>
              </a:rPr>
              <a:t>Coercive</a:t>
            </a:r>
            <a:endParaRPr lang="en-US" sz="24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572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1000"/>
                                        <p:tgtEl>
                                          <p:spTgt spid="15"/>
                                        </p:tgtEl>
                                      </p:cBhvr>
                                    </p:animEffect>
                                    <p:anim calcmode="lin" valueType="num">
                                      <p:cBhvr>
                                        <p:cTn id="65" dur="1000" fill="hold"/>
                                        <p:tgtEl>
                                          <p:spTgt spid="15"/>
                                        </p:tgtEl>
                                        <p:attrNameLst>
                                          <p:attrName>ppt_x</p:attrName>
                                        </p:attrNameLst>
                                      </p:cBhvr>
                                      <p:tavLst>
                                        <p:tav tm="0">
                                          <p:val>
                                            <p:strVal val="#ppt_x"/>
                                          </p:val>
                                        </p:tav>
                                        <p:tav tm="100000">
                                          <p:val>
                                            <p:strVal val="#ppt_x"/>
                                          </p:val>
                                        </p:tav>
                                      </p:tavLst>
                                    </p:anim>
                                    <p:anim calcmode="lin" valueType="num">
                                      <p:cBhvr>
                                        <p:cTn id="66" dur="1000" fill="hold"/>
                                        <p:tgtEl>
                                          <p:spTgt spid="15"/>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1000"/>
                                        <p:tgtEl>
                                          <p:spTgt spid="11"/>
                                        </p:tgtEl>
                                      </p:cBhvr>
                                    </p:animEffect>
                                    <p:anim calcmode="lin" valueType="num">
                                      <p:cBhvr>
                                        <p:cTn id="70" dur="1000" fill="hold"/>
                                        <p:tgtEl>
                                          <p:spTgt spid="11"/>
                                        </p:tgtEl>
                                        <p:attrNameLst>
                                          <p:attrName>ppt_x</p:attrName>
                                        </p:attrNameLst>
                                      </p:cBhvr>
                                      <p:tavLst>
                                        <p:tav tm="0">
                                          <p:val>
                                            <p:strVal val="#ppt_x"/>
                                          </p:val>
                                        </p:tav>
                                        <p:tav tm="100000">
                                          <p:val>
                                            <p:strVal val="#ppt_x"/>
                                          </p:val>
                                        </p:tav>
                                      </p:tavLst>
                                    </p:anim>
                                    <p:anim calcmode="lin" valueType="num">
                                      <p:cBhvr>
                                        <p:cTn id="71" dur="1000" fill="hold"/>
                                        <p:tgtEl>
                                          <p:spTgt spid="11"/>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1000"/>
                                        <p:tgtEl>
                                          <p:spTgt spid="19"/>
                                        </p:tgtEl>
                                      </p:cBhvr>
                                    </p:animEffect>
                                    <p:anim calcmode="lin" valueType="num">
                                      <p:cBhvr>
                                        <p:cTn id="75" dur="1000" fill="hold"/>
                                        <p:tgtEl>
                                          <p:spTgt spid="19"/>
                                        </p:tgtEl>
                                        <p:attrNameLst>
                                          <p:attrName>ppt_x</p:attrName>
                                        </p:attrNameLst>
                                      </p:cBhvr>
                                      <p:tavLst>
                                        <p:tav tm="0">
                                          <p:val>
                                            <p:strVal val="#ppt_x"/>
                                          </p:val>
                                        </p:tav>
                                        <p:tav tm="100000">
                                          <p:val>
                                            <p:strVal val="#ppt_x"/>
                                          </p:val>
                                        </p:tav>
                                      </p:tavLst>
                                    </p:anim>
                                    <p:anim calcmode="lin" valueType="num">
                                      <p:cBhvr>
                                        <p:cTn id="76" dur="1000" fill="hold"/>
                                        <p:tgtEl>
                                          <p:spTgt spid="19"/>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1000"/>
                                        <p:tgtEl>
                                          <p:spTgt spid="23"/>
                                        </p:tgtEl>
                                      </p:cBhvr>
                                    </p:animEffect>
                                    <p:anim calcmode="lin" valueType="num">
                                      <p:cBhvr>
                                        <p:cTn id="85" dur="1000" fill="hold"/>
                                        <p:tgtEl>
                                          <p:spTgt spid="23"/>
                                        </p:tgtEl>
                                        <p:attrNameLst>
                                          <p:attrName>ppt_x</p:attrName>
                                        </p:attrNameLst>
                                      </p:cBhvr>
                                      <p:tavLst>
                                        <p:tav tm="0">
                                          <p:val>
                                            <p:strVal val="#ppt_x"/>
                                          </p:val>
                                        </p:tav>
                                        <p:tav tm="100000">
                                          <p:val>
                                            <p:strVal val="#ppt_x"/>
                                          </p:val>
                                        </p:tav>
                                      </p:tavLst>
                                    </p:anim>
                                    <p:anim calcmode="lin" valueType="num">
                                      <p:cBhvr>
                                        <p:cTn id="86" dur="1000" fill="hold"/>
                                        <p:tgtEl>
                                          <p:spTgt spid="23"/>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fade">
                                      <p:cBhvr>
                                        <p:cTn id="89" dur="1000"/>
                                        <p:tgtEl>
                                          <p:spTgt spid="24"/>
                                        </p:tgtEl>
                                      </p:cBhvr>
                                    </p:animEffect>
                                    <p:anim calcmode="lin" valueType="num">
                                      <p:cBhvr>
                                        <p:cTn id="90" dur="1000" fill="hold"/>
                                        <p:tgtEl>
                                          <p:spTgt spid="24"/>
                                        </p:tgtEl>
                                        <p:attrNameLst>
                                          <p:attrName>ppt_x</p:attrName>
                                        </p:attrNameLst>
                                      </p:cBhvr>
                                      <p:tavLst>
                                        <p:tav tm="0">
                                          <p:val>
                                            <p:strVal val="#ppt_x"/>
                                          </p:val>
                                        </p:tav>
                                        <p:tav tm="100000">
                                          <p:val>
                                            <p:strVal val="#ppt_x"/>
                                          </p:val>
                                        </p:tav>
                                      </p:tavLst>
                                    </p:anim>
                                    <p:anim calcmode="lin" valueType="num">
                                      <p:cBhvr>
                                        <p:cTn id="91" dur="1000" fill="hold"/>
                                        <p:tgtEl>
                                          <p:spTgt spid="24"/>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fade">
                                      <p:cBhvr>
                                        <p:cTn id="94" dur="1000"/>
                                        <p:tgtEl>
                                          <p:spTgt spid="25"/>
                                        </p:tgtEl>
                                      </p:cBhvr>
                                    </p:animEffect>
                                    <p:anim calcmode="lin" valueType="num">
                                      <p:cBhvr>
                                        <p:cTn id="95" dur="1000" fill="hold"/>
                                        <p:tgtEl>
                                          <p:spTgt spid="25"/>
                                        </p:tgtEl>
                                        <p:attrNameLst>
                                          <p:attrName>ppt_x</p:attrName>
                                        </p:attrNameLst>
                                      </p:cBhvr>
                                      <p:tavLst>
                                        <p:tav tm="0">
                                          <p:val>
                                            <p:strVal val="#ppt_x"/>
                                          </p:val>
                                        </p:tav>
                                        <p:tav tm="100000">
                                          <p:val>
                                            <p:strVal val="#ppt_x"/>
                                          </p:val>
                                        </p:tav>
                                      </p:tavLst>
                                    </p:anim>
                                    <p:anim calcmode="lin" valueType="num">
                                      <p:cBhvr>
                                        <p:cTn id="96" dur="1000" fill="hold"/>
                                        <p:tgtEl>
                                          <p:spTgt spid="25"/>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fade">
                                      <p:cBhvr>
                                        <p:cTn id="99" dur="1000"/>
                                        <p:tgtEl>
                                          <p:spTgt spid="26"/>
                                        </p:tgtEl>
                                      </p:cBhvr>
                                    </p:animEffect>
                                    <p:anim calcmode="lin" valueType="num">
                                      <p:cBhvr>
                                        <p:cTn id="100" dur="1000" fill="hold"/>
                                        <p:tgtEl>
                                          <p:spTgt spid="26"/>
                                        </p:tgtEl>
                                        <p:attrNameLst>
                                          <p:attrName>ppt_x</p:attrName>
                                        </p:attrNameLst>
                                      </p:cBhvr>
                                      <p:tavLst>
                                        <p:tav tm="0">
                                          <p:val>
                                            <p:strVal val="#ppt_x"/>
                                          </p:val>
                                        </p:tav>
                                        <p:tav tm="100000">
                                          <p:val>
                                            <p:strVal val="#ppt_x"/>
                                          </p:val>
                                        </p:tav>
                                      </p:tavLst>
                                    </p:anim>
                                    <p:anim calcmode="lin" valueType="num">
                                      <p:cBhvr>
                                        <p:cTn id="101" dur="1000" fill="hold"/>
                                        <p:tgtEl>
                                          <p:spTgt spid="26"/>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1000"/>
                                        <p:tgtEl>
                                          <p:spTgt spid="28"/>
                                        </p:tgtEl>
                                      </p:cBhvr>
                                    </p:animEffect>
                                    <p:anim calcmode="lin" valueType="num">
                                      <p:cBhvr>
                                        <p:cTn id="105" dur="1000" fill="hold"/>
                                        <p:tgtEl>
                                          <p:spTgt spid="28"/>
                                        </p:tgtEl>
                                        <p:attrNameLst>
                                          <p:attrName>ppt_x</p:attrName>
                                        </p:attrNameLst>
                                      </p:cBhvr>
                                      <p:tavLst>
                                        <p:tav tm="0">
                                          <p:val>
                                            <p:strVal val="#ppt_x"/>
                                          </p:val>
                                        </p:tav>
                                        <p:tav tm="100000">
                                          <p:val>
                                            <p:strVal val="#ppt_x"/>
                                          </p:val>
                                        </p:tav>
                                      </p:tavLst>
                                    </p:anim>
                                    <p:anim calcmode="lin" valueType="num">
                                      <p:cBhvr>
                                        <p:cTn id="106" dur="1000" fill="hold"/>
                                        <p:tgtEl>
                                          <p:spTgt spid="28"/>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fade">
                                      <p:cBhvr>
                                        <p:cTn id="109" dur="1000"/>
                                        <p:tgtEl>
                                          <p:spTgt spid="29"/>
                                        </p:tgtEl>
                                      </p:cBhvr>
                                    </p:animEffect>
                                    <p:anim calcmode="lin" valueType="num">
                                      <p:cBhvr>
                                        <p:cTn id="110" dur="1000" fill="hold"/>
                                        <p:tgtEl>
                                          <p:spTgt spid="29"/>
                                        </p:tgtEl>
                                        <p:attrNameLst>
                                          <p:attrName>ppt_x</p:attrName>
                                        </p:attrNameLst>
                                      </p:cBhvr>
                                      <p:tavLst>
                                        <p:tav tm="0">
                                          <p:val>
                                            <p:strVal val="#ppt_x"/>
                                          </p:val>
                                        </p:tav>
                                        <p:tav tm="100000">
                                          <p:val>
                                            <p:strVal val="#ppt_x"/>
                                          </p:val>
                                        </p:tav>
                                      </p:tavLst>
                                    </p:anim>
                                    <p:anim calcmode="lin" valueType="num">
                                      <p:cBhvr>
                                        <p:cTn id="111" dur="1000" fill="hold"/>
                                        <p:tgtEl>
                                          <p:spTgt spid="29"/>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fade">
                                      <p:cBhvr>
                                        <p:cTn id="114" dur="1000"/>
                                        <p:tgtEl>
                                          <p:spTgt spid="30"/>
                                        </p:tgtEl>
                                      </p:cBhvr>
                                    </p:animEffect>
                                    <p:anim calcmode="lin" valueType="num">
                                      <p:cBhvr>
                                        <p:cTn id="115" dur="1000" fill="hold"/>
                                        <p:tgtEl>
                                          <p:spTgt spid="30"/>
                                        </p:tgtEl>
                                        <p:attrNameLst>
                                          <p:attrName>ppt_x</p:attrName>
                                        </p:attrNameLst>
                                      </p:cBhvr>
                                      <p:tavLst>
                                        <p:tav tm="0">
                                          <p:val>
                                            <p:strVal val="#ppt_x"/>
                                          </p:val>
                                        </p:tav>
                                        <p:tav tm="100000">
                                          <p:val>
                                            <p:strVal val="#ppt_x"/>
                                          </p:val>
                                        </p:tav>
                                      </p:tavLst>
                                    </p:anim>
                                    <p:anim calcmode="lin" valueType="num">
                                      <p:cBhvr>
                                        <p:cTn id="116" dur="1000" fill="hold"/>
                                        <p:tgtEl>
                                          <p:spTgt spid="30"/>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5"/>
                                        </p:tgtEl>
                                        <p:attrNameLst>
                                          <p:attrName>style.visibility</p:attrName>
                                        </p:attrNameLst>
                                      </p:cBhvr>
                                      <p:to>
                                        <p:strVal val="visible"/>
                                      </p:to>
                                    </p:set>
                                    <p:animEffect transition="in" filter="fade">
                                      <p:cBhvr>
                                        <p:cTn id="119" dur="1000"/>
                                        <p:tgtEl>
                                          <p:spTgt spid="5"/>
                                        </p:tgtEl>
                                      </p:cBhvr>
                                    </p:animEffect>
                                    <p:anim calcmode="lin" valueType="num">
                                      <p:cBhvr>
                                        <p:cTn id="120" dur="1000" fill="hold"/>
                                        <p:tgtEl>
                                          <p:spTgt spid="5"/>
                                        </p:tgtEl>
                                        <p:attrNameLst>
                                          <p:attrName>ppt_x</p:attrName>
                                        </p:attrNameLst>
                                      </p:cBhvr>
                                      <p:tavLst>
                                        <p:tav tm="0">
                                          <p:val>
                                            <p:strVal val="#ppt_x"/>
                                          </p:val>
                                        </p:tav>
                                        <p:tav tm="100000">
                                          <p:val>
                                            <p:strVal val="#ppt_x"/>
                                          </p:val>
                                        </p:tav>
                                      </p:tavLst>
                                    </p:anim>
                                    <p:anim calcmode="lin" valueType="num">
                                      <p:cBhvr>
                                        <p:cTn id="1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P spid="13" grpId="0"/>
      <p:bldP spid="14" grpId="0"/>
      <p:bldP spid="15" grpId="0"/>
      <p:bldP spid="16" grpId="0"/>
      <p:bldP spid="17" grpId="0"/>
      <p:bldP spid="18" grpId="0"/>
      <p:bldP spid="19" grpId="0"/>
      <p:bldP spid="23" grpId="0"/>
      <p:bldP spid="24" grpId="0"/>
      <p:bldP spid="25" grpId="0"/>
      <p:bldP spid="26" grpId="0"/>
      <p:bldP spid="27" grpId="0"/>
      <p:bldP spid="28" grpId="0"/>
      <p:bldP spid="29" grpId="0"/>
      <p:bldP spid="30"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Take an Implicit Association Test</a:t>
            </a:r>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 y="1447800"/>
            <a:ext cx="6478277" cy="5410200"/>
          </a:xfrm>
          <a:prstGeom prst="rect">
            <a:avLst/>
          </a:prstGeom>
          <a:ln>
            <a:noFill/>
          </a:ln>
          <a:effectLst>
            <a:softEdge rad="112500"/>
          </a:effectLst>
        </p:spPr>
      </p:pic>
      <p:sp>
        <p:nvSpPr>
          <p:cNvPr id="5" name="Content Placeholder 2">
            <a:extLst>
              <a:ext uri="{FF2B5EF4-FFF2-40B4-BE49-F238E27FC236}">
                <a16:creationId xmlns:a16="http://schemas.microsoft.com/office/drawing/2014/main" id="{1A959A65-7945-4992-A599-BCB776BBFA8E}"/>
              </a:ext>
            </a:extLst>
          </p:cNvPr>
          <p:cNvSpPr txBox="1">
            <a:spLocks/>
          </p:cNvSpPr>
          <p:nvPr/>
        </p:nvSpPr>
        <p:spPr bwMode="auto">
          <a:xfrm>
            <a:off x="6129403" y="2287897"/>
            <a:ext cx="2777530" cy="373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9875" indent="-269875" algn="l" rtl="0" eaLnBrk="1" fontAlgn="base" hangingPunct="1">
              <a:spcBef>
                <a:spcPct val="20000"/>
              </a:spcBef>
              <a:spcAft>
                <a:spcPct val="0"/>
              </a:spcAft>
              <a:buSzPct val="75000"/>
              <a:buFontTx/>
              <a:buBlip>
                <a:blip r:embed="rId4"/>
              </a:buBlip>
              <a:defRPr sz="3600">
                <a:solidFill>
                  <a:srgbClr val="000000"/>
                </a:solidFill>
                <a:latin typeface="Calibri"/>
                <a:ea typeface="ＭＳ Ｐゴシック" pitchFamily="-108" charset="-128"/>
                <a:cs typeface="Calibri"/>
              </a:defRPr>
            </a:lvl1pPr>
            <a:lvl2pPr marL="914400" indent="-457200" algn="l" rtl="0" eaLnBrk="1" fontAlgn="base" hangingPunct="1">
              <a:spcBef>
                <a:spcPct val="20000"/>
              </a:spcBef>
              <a:spcAft>
                <a:spcPct val="0"/>
              </a:spcAft>
              <a:buSzPct val="75000"/>
              <a:buFontTx/>
              <a:buBlip>
                <a:blip r:embed="rId4"/>
              </a:buBlip>
              <a:defRPr sz="3200">
                <a:solidFill>
                  <a:srgbClr val="000000"/>
                </a:solidFill>
                <a:latin typeface="Calibri"/>
                <a:ea typeface="ＭＳ Ｐゴシック" pitchFamily="-108" charset="-128"/>
                <a:cs typeface="Calibri"/>
              </a:defRPr>
            </a:lvl2pPr>
            <a:lvl3pPr marL="1371600" indent="-457200" algn="l" rtl="0" eaLnBrk="1" fontAlgn="base" hangingPunct="1">
              <a:spcBef>
                <a:spcPct val="20000"/>
              </a:spcBef>
              <a:spcAft>
                <a:spcPct val="0"/>
              </a:spcAft>
              <a:buFontTx/>
              <a:buBlip>
                <a:blip r:embed="rId4"/>
              </a:buBlip>
              <a:defRPr sz="2800">
                <a:solidFill>
                  <a:srgbClr val="000000"/>
                </a:solidFill>
                <a:latin typeface="Calibri"/>
                <a:ea typeface="ＭＳ Ｐゴシック" pitchFamily="-108" charset="-128"/>
                <a:cs typeface="Calibri"/>
              </a:defRPr>
            </a:lvl3pPr>
            <a:lvl4pPr marL="1752600" indent="-381000" algn="l" rtl="0" eaLnBrk="1" fontAlgn="base" hangingPunct="1">
              <a:spcBef>
                <a:spcPct val="20000"/>
              </a:spcBef>
              <a:spcAft>
                <a:spcPct val="0"/>
              </a:spcAft>
              <a:buFontTx/>
              <a:buBlip>
                <a:blip r:embed="rId4"/>
              </a:buBlip>
              <a:defRPr sz="2400">
                <a:solidFill>
                  <a:srgbClr val="000000"/>
                </a:solidFill>
                <a:latin typeface="Calibri"/>
                <a:ea typeface="ＭＳ Ｐゴシック" pitchFamily="-108" charset="-128"/>
                <a:cs typeface="Calibri"/>
              </a:defRPr>
            </a:lvl4pPr>
            <a:lvl5pPr marL="2209800" indent="-381000" algn="l" rtl="0" eaLnBrk="1" fontAlgn="base" hangingPunct="1">
              <a:spcBef>
                <a:spcPct val="20000"/>
              </a:spcBef>
              <a:spcAft>
                <a:spcPct val="0"/>
              </a:spcAft>
              <a:buFontTx/>
              <a:buBlip>
                <a:blip r:embed="rId4"/>
              </a:buBlip>
              <a:defRPr sz="2000">
                <a:solidFill>
                  <a:srgbClr val="000000"/>
                </a:solidFill>
                <a:latin typeface="Calibri"/>
                <a:ea typeface="ＭＳ Ｐゴシック" pitchFamily="-108" charset="-128"/>
                <a:cs typeface="Calibri"/>
              </a:defRPr>
            </a:lvl5pPr>
            <a:lvl6pPr marL="26670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6pPr>
            <a:lvl7pPr marL="31242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7pPr>
            <a:lvl8pPr marL="35814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8pPr>
            <a:lvl9pPr marL="4038600" indent="-381000" algn="l" rtl="0" eaLnBrk="1" fontAlgn="base" hangingPunct="1">
              <a:spcBef>
                <a:spcPct val="20000"/>
              </a:spcBef>
              <a:spcAft>
                <a:spcPct val="0"/>
              </a:spcAft>
              <a:buFont typeface="Times" pitchFamily="-108" charset="0"/>
              <a:buChar char="•"/>
              <a:defRPr sz="2000">
                <a:solidFill>
                  <a:srgbClr val="FFFFFF"/>
                </a:solidFill>
                <a:latin typeface="Georgia" pitchFamily="-108" charset="0"/>
                <a:ea typeface="ＭＳ Ｐゴシック" pitchFamily="-108" charset="-128"/>
              </a:defRPr>
            </a:lvl9pPr>
          </a:lstStyle>
          <a:p>
            <a:r>
              <a:rPr lang="en-US" sz="2000">
                <a:solidFill>
                  <a:srgbClr val="222222"/>
                </a:solidFill>
                <a:latin typeface="Calibri" panose="020F0502020204030204" pitchFamily="34" charset="0"/>
                <a:cs typeface="Calibri" panose="020F0502020204030204" pitchFamily="34" charset="0"/>
              </a:rPr>
              <a:t>Capers IV, Q., Clinchot, D., McDougle, L., &amp; Greenwald, A. G. (2017). Implicit racial bias in medical school admissions. </a:t>
            </a:r>
            <a:r>
              <a:rPr lang="en-US" sz="2000" i="1">
                <a:solidFill>
                  <a:srgbClr val="222222"/>
                </a:solidFill>
                <a:latin typeface="Calibri" panose="020F0502020204030204" pitchFamily="34" charset="0"/>
                <a:cs typeface="Calibri" panose="020F0502020204030204" pitchFamily="34" charset="0"/>
              </a:rPr>
              <a:t>Academic Medicine</a:t>
            </a:r>
            <a:r>
              <a:rPr lang="en-US" sz="2000">
                <a:solidFill>
                  <a:srgbClr val="222222"/>
                </a:solidFill>
                <a:latin typeface="Calibri" panose="020F0502020204030204" pitchFamily="34" charset="0"/>
                <a:cs typeface="Calibri" panose="020F0502020204030204" pitchFamily="34" charset="0"/>
              </a:rPr>
              <a:t>, </a:t>
            </a:r>
            <a:r>
              <a:rPr lang="en-US" sz="2000" i="1">
                <a:solidFill>
                  <a:srgbClr val="222222"/>
                </a:solidFill>
                <a:latin typeface="Calibri" panose="020F0502020204030204" pitchFamily="34" charset="0"/>
                <a:cs typeface="Calibri" panose="020F0502020204030204" pitchFamily="34" charset="0"/>
              </a:rPr>
              <a:t>92</a:t>
            </a:r>
            <a:r>
              <a:rPr lang="en-US" sz="2000">
                <a:solidFill>
                  <a:srgbClr val="222222"/>
                </a:solidFill>
                <a:latin typeface="Calibri" panose="020F0502020204030204" pitchFamily="34" charset="0"/>
                <a:cs typeface="Calibri" panose="020F0502020204030204" pitchFamily="34" charset="0"/>
              </a:rPr>
              <a:t>(3), 365-369</a:t>
            </a:r>
            <a:endParaRPr lang="en-US" sz="2000" ker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00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6849"/>
            <a:ext cx="9144000" cy="609600"/>
          </a:xfrm>
        </p:spPr>
        <p:txBody>
          <a:bodyPr/>
          <a:lstStyle/>
          <a:p>
            <a:r>
              <a:rPr lang="en-CA" dirty="0"/>
              <a:t>Deliberate thinking framework</a:t>
            </a:r>
            <a:endParaRPr lang="en-US" dirty="0"/>
          </a:p>
        </p:txBody>
      </p:sp>
      <p:sp>
        <p:nvSpPr>
          <p:cNvPr id="3" name="Content Placeholder 2"/>
          <p:cNvSpPr>
            <a:spLocks noGrp="1"/>
          </p:cNvSpPr>
          <p:nvPr>
            <p:ph idx="1"/>
          </p:nvPr>
        </p:nvSpPr>
        <p:spPr>
          <a:xfrm>
            <a:off x="188287" y="1599174"/>
            <a:ext cx="8550275" cy="4893888"/>
          </a:xfrm>
        </p:spPr>
        <p:txBody>
          <a:bodyPr/>
          <a:lstStyle/>
          <a:p>
            <a:r>
              <a:rPr lang="en-CA" dirty="0"/>
              <a:t>Accept &amp; acknowledge bias</a:t>
            </a:r>
          </a:p>
          <a:p>
            <a:endParaRPr lang="en-CA" sz="800" dirty="0"/>
          </a:p>
          <a:p>
            <a:r>
              <a:rPr lang="en-CA" dirty="0"/>
              <a:t>Situational awareness</a:t>
            </a:r>
          </a:p>
          <a:p>
            <a:pPr lvl="1"/>
            <a:r>
              <a:rPr lang="en-CA" dirty="0"/>
              <a:t>Identifying when bias is most relevant</a:t>
            </a:r>
          </a:p>
          <a:p>
            <a:pPr lvl="1"/>
            <a:endParaRPr lang="en-CA" sz="800" dirty="0"/>
          </a:p>
          <a:p>
            <a:r>
              <a:rPr lang="en-CA" dirty="0"/>
              <a:t>Explore &amp; examine the nature of the bias (assumptions)</a:t>
            </a:r>
          </a:p>
          <a:p>
            <a:endParaRPr lang="en-CA" sz="800" dirty="0"/>
          </a:p>
          <a:p>
            <a:r>
              <a:rPr lang="en-CA" dirty="0"/>
              <a:t>Consider alternatives &amp; multiple perspectives &amp; sources</a:t>
            </a:r>
          </a:p>
        </p:txBody>
      </p:sp>
      <p:sp>
        <p:nvSpPr>
          <p:cNvPr id="4" name="TextBox 3"/>
          <p:cNvSpPr txBox="1"/>
          <p:nvPr/>
        </p:nvSpPr>
        <p:spPr>
          <a:xfrm>
            <a:off x="6260919" y="1764065"/>
            <a:ext cx="2310756" cy="1077218"/>
          </a:xfrm>
          <a:prstGeom prst="rect">
            <a:avLst/>
          </a:prstGeom>
          <a:noFill/>
          <a:ln w="38100">
            <a:solidFill>
              <a:srgbClr val="FF0000"/>
            </a:solidFill>
          </a:ln>
        </p:spPr>
        <p:txBody>
          <a:bodyPr wrap="square" rtlCol="0">
            <a:spAutoFit/>
          </a:bodyPr>
          <a:lstStyle/>
          <a:p>
            <a:pPr algn="ctr" defTabSz="457200"/>
            <a:r>
              <a:rPr lang="en-CA" sz="3200" dirty="0">
                <a:solidFill>
                  <a:srgbClr val="000000"/>
                </a:solidFill>
                <a:latin typeface="Calibri" panose="020F0502020204030204" pitchFamily="34" charset="0"/>
                <a:cs typeface="Calibri" panose="020F0502020204030204" pitchFamily="34" charset="0"/>
              </a:rPr>
              <a:t>Pause &amp; slow down</a:t>
            </a:r>
            <a:endParaRPr lang="en-US" sz="32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501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063" y="521707"/>
            <a:ext cx="8550275" cy="609600"/>
          </a:xfrm>
        </p:spPr>
        <p:txBody>
          <a:bodyPr/>
          <a:lstStyle/>
          <a:p>
            <a:r>
              <a:rPr lang="en-CA"/>
              <a:t>Thinking framework</a:t>
            </a:r>
            <a:endParaRPr lang="en-US"/>
          </a:p>
        </p:txBody>
      </p:sp>
      <p:sp>
        <p:nvSpPr>
          <p:cNvPr id="3" name="Content Placeholder 2"/>
          <p:cNvSpPr>
            <a:spLocks noGrp="1"/>
          </p:cNvSpPr>
          <p:nvPr>
            <p:ph idx="1"/>
          </p:nvPr>
        </p:nvSpPr>
        <p:spPr>
          <a:xfrm>
            <a:off x="4" y="1346306"/>
            <a:ext cx="8550275" cy="2144246"/>
          </a:xfrm>
        </p:spPr>
        <p:txBody>
          <a:bodyPr/>
          <a:lstStyle/>
          <a:p>
            <a:r>
              <a:rPr lang="en-CA" sz="2000" dirty="0"/>
              <a:t>Accept &amp; acknowledge bias</a:t>
            </a:r>
          </a:p>
          <a:p>
            <a:r>
              <a:rPr lang="en-CA" sz="2000" dirty="0"/>
              <a:t>Situational awareness</a:t>
            </a:r>
          </a:p>
          <a:p>
            <a:pPr lvl="1"/>
            <a:r>
              <a:rPr lang="en-CA" sz="2000" dirty="0"/>
              <a:t>Identifying when bias is most relevant</a:t>
            </a:r>
          </a:p>
          <a:p>
            <a:r>
              <a:rPr lang="en-US" sz="2000" dirty="0"/>
              <a:t>Explore &amp; examine the nature of the bias (assumptions) </a:t>
            </a:r>
          </a:p>
          <a:p>
            <a:r>
              <a:rPr lang="fr-FR" sz="2000" dirty="0"/>
              <a:t>Consider alternatives &amp; multiple perspectives &amp; sources</a:t>
            </a:r>
          </a:p>
        </p:txBody>
      </p:sp>
      <p:sp>
        <p:nvSpPr>
          <p:cNvPr id="4" name="TextBox 3"/>
          <p:cNvSpPr txBox="1"/>
          <p:nvPr/>
        </p:nvSpPr>
        <p:spPr>
          <a:xfrm>
            <a:off x="5865545" y="1562197"/>
            <a:ext cx="2134345" cy="646331"/>
          </a:xfrm>
          <a:prstGeom prst="rect">
            <a:avLst/>
          </a:prstGeom>
          <a:noFill/>
          <a:ln w="38100">
            <a:solidFill>
              <a:srgbClr val="FF0000"/>
            </a:solidFill>
          </a:ln>
        </p:spPr>
        <p:txBody>
          <a:bodyPr wrap="square" rtlCol="0">
            <a:spAutoFit/>
          </a:bodyPr>
          <a:lstStyle/>
          <a:p>
            <a:pPr algn="ctr"/>
            <a:r>
              <a:rPr lang="en-CA">
                <a:solidFill>
                  <a:srgbClr val="000000"/>
                </a:solidFill>
                <a:latin typeface="Calibri" panose="020F0502020204030204" pitchFamily="34" charset="0"/>
                <a:cs typeface="Calibri" panose="020F0502020204030204" pitchFamily="34" charset="0"/>
              </a:rPr>
              <a:t>Pause &amp; slow down (deliberate brain)</a:t>
            </a:r>
            <a:endParaRPr lang="en-US">
              <a:solidFill>
                <a:srgbClr val="00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8A1DA95-E6DD-4DDB-8579-DC98C0DC3722}"/>
              </a:ext>
            </a:extLst>
          </p:cNvPr>
          <p:cNvSpPr txBox="1"/>
          <p:nvPr/>
        </p:nvSpPr>
        <p:spPr>
          <a:xfrm>
            <a:off x="162455" y="3429000"/>
            <a:ext cx="7609946" cy="2862322"/>
          </a:xfrm>
          <a:prstGeom prst="rect">
            <a:avLst/>
          </a:prstGeom>
          <a:noFill/>
          <a:ln w="38100">
            <a:solidFill>
              <a:srgbClr val="00B050"/>
            </a:solidFill>
          </a:ln>
        </p:spPr>
        <p:txBody>
          <a:bodyPr wrap="square" rtlCol="0">
            <a:spAutoFit/>
          </a:bodyPr>
          <a:lstStyle/>
          <a:p>
            <a:pPr algn="ctr"/>
            <a:r>
              <a:rPr lang="en-US" sz="3600">
                <a:solidFill>
                  <a:srgbClr val="000000"/>
                </a:solidFill>
                <a:latin typeface="Calibri" panose="020F0502020204030204" pitchFamily="34" charset="0"/>
                <a:cs typeface="Calibri" panose="020F0502020204030204" pitchFamily="34" charset="0"/>
              </a:rPr>
              <a:t>“Between stimulus and response there is a space. In that </a:t>
            </a:r>
            <a:r>
              <a:rPr lang="en-US" sz="3600" b="1">
                <a:solidFill>
                  <a:srgbClr val="000000"/>
                </a:solidFill>
                <a:latin typeface="Calibri" panose="020F0502020204030204" pitchFamily="34" charset="0"/>
                <a:cs typeface="Calibri" panose="020F0502020204030204" pitchFamily="34" charset="0"/>
              </a:rPr>
              <a:t>space is our power to choose our response</a:t>
            </a:r>
            <a:r>
              <a:rPr lang="en-US" sz="3600">
                <a:solidFill>
                  <a:srgbClr val="000000"/>
                </a:solidFill>
                <a:latin typeface="Calibri" panose="020F0502020204030204" pitchFamily="34" charset="0"/>
                <a:cs typeface="Calibri" panose="020F0502020204030204" pitchFamily="34" charset="0"/>
              </a:rPr>
              <a:t>. In our response lies our </a:t>
            </a:r>
            <a:r>
              <a:rPr lang="en-US" sz="3600" b="1">
                <a:solidFill>
                  <a:srgbClr val="000000"/>
                </a:solidFill>
                <a:latin typeface="Calibri" panose="020F0502020204030204" pitchFamily="34" charset="0"/>
                <a:cs typeface="Calibri" panose="020F0502020204030204" pitchFamily="34" charset="0"/>
              </a:rPr>
              <a:t>growth and our freedom</a:t>
            </a:r>
            <a:r>
              <a:rPr lang="en-US" sz="3600">
                <a:solidFill>
                  <a:srgbClr val="000000"/>
                </a:solidFill>
                <a:latin typeface="Calibri" panose="020F0502020204030204" pitchFamily="34" charset="0"/>
                <a:cs typeface="Calibri" panose="020F0502020204030204" pitchFamily="34" charset="0"/>
              </a:rPr>
              <a:t>.”</a:t>
            </a:r>
            <a:br>
              <a:rPr lang="en-US" sz="3600">
                <a:solidFill>
                  <a:srgbClr val="000000"/>
                </a:solidFill>
                <a:latin typeface="Calibri" panose="020F0502020204030204" pitchFamily="34" charset="0"/>
                <a:cs typeface="Calibri" panose="020F0502020204030204" pitchFamily="34" charset="0"/>
              </a:rPr>
            </a:br>
            <a:r>
              <a:rPr lang="en-US" sz="3600">
                <a:solidFill>
                  <a:srgbClr val="000000"/>
                </a:solidFill>
                <a:latin typeface="Calibri" panose="020F0502020204030204" pitchFamily="34" charset="0"/>
                <a:cs typeface="Calibri" panose="020F0502020204030204" pitchFamily="34" charset="0"/>
              </a:rPr>
              <a:t> Viktor E. Frankl</a:t>
            </a:r>
          </a:p>
        </p:txBody>
      </p:sp>
    </p:spTree>
    <p:extLst>
      <p:ext uri="{BB962C8B-B14F-4D97-AF65-F5344CB8AC3E}">
        <p14:creationId xmlns:p14="http://schemas.microsoft.com/office/powerpoint/2010/main" val="314202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268" y="423447"/>
            <a:ext cx="8550275" cy="609600"/>
          </a:xfrm>
        </p:spPr>
        <p:txBody>
          <a:bodyPr/>
          <a:lstStyle/>
          <a:p>
            <a:r>
              <a:rPr lang="en-CA"/>
              <a:t>Disruption</a:t>
            </a:r>
            <a:endParaRPr lang="en-US"/>
          </a:p>
        </p:txBody>
      </p:sp>
      <p:sp>
        <p:nvSpPr>
          <p:cNvPr id="3" name="Content Placeholder 2"/>
          <p:cNvSpPr>
            <a:spLocks noGrp="1"/>
          </p:cNvSpPr>
          <p:nvPr>
            <p:ph idx="1"/>
          </p:nvPr>
        </p:nvSpPr>
        <p:spPr>
          <a:xfrm>
            <a:off x="158268" y="1160419"/>
            <a:ext cx="8550275" cy="771939"/>
          </a:xfrm>
        </p:spPr>
        <p:txBody>
          <a:bodyPr/>
          <a:lstStyle/>
          <a:p>
            <a:pPr algn="ctr"/>
            <a:r>
              <a:rPr lang="en-CA" dirty="0"/>
              <a:t>Unconscious bias happens automatically</a:t>
            </a:r>
            <a:endParaRPr lang="en-US" dirty="0"/>
          </a:p>
        </p:txBody>
      </p:sp>
      <p:pic>
        <p:nvPicPr>
          <p:cNvPr id="7" name="Picture 6" descr="Calendar&#10;&#10;Description automatically generated">
            <a:extLst>
              <a:ext uri="{FF2B5EF4-FFF2-40B4-BE49-F238E27FC236}">
                <a16:creationId xmlns:a16="http://schemas.microsoft.com/office/drawing/2014/main" id="{9FDE87BD-87CC-4AA8-9F95-FD2AC527B04F}"/>
              </a:ext>
            </a:extLst>
          </p:cNvPr>
          <p:cNvPicPr>
            <a:picLocks noChangeAspect="1"/>
          </p:cNvPicPr>
          <p:nvPr/>
        </p:nvPicPr>
        <p:blipFill rotWithShape="1">
          <a:blip r:embed="rId3">
            <a:extLst>
              <a:ext uri="{28A0092B-C50C-407E-A947-70E740481C1C}">
                <a14:useLocalDpi xmlns:a14="http://schemas.microsoft.com/office/drawing/2010/main" val="0"/>
              </a:ext>
            </a:extLst>
          </a:blip>
          <a:srcRect l="5165" t="8291" r="12088" b="11675"/>
          <a:stretch/>
        </p:blipFill>
        <p:spPr>
          <a:xfrm>
            <a:off x="1" y="2255929"/>
            <a:ext cx="9144000" cy="4553784"/>
          </a:xfrm>
          <a:prstGeom prst="rect">
            <a:avLst/>
          </a:prstGeom>
        </p:spPr>
      </p:pic>
      <p:sp>
        <p:nvSpPr>
          <p:cNvPr id="8" name="TextBox 7">
            <a:extLst>
              <a:ext uri="{FF2B5EF4-FFF2-40B4-BE49-F238E27FC236}">
                <a16:creationId xmlns:a16="http://schemas.microsoft.com/office/drawing/2014/main" id="{54C2596E-55D4-4182-9112-691595F876B8}"/>
              </a:ext>
            </a:extLst>
          </p:cNvPr>
          <p:cNvSpPr txBox="1"/>
          <p:nvPr/>
        </p:nvSpPr>
        <p:spPr>
          <a:xfrm>
            <a:off x="4971397" y="2059722"/>
            <a:ext cx="4268447" cy="338554"/>
          </a:xfrm>
          <a:prstGeom prst="rect">
            <a:avLst/>
          </a:prstGeom>
          <a:noFill/>
        </p:spPr>
        <p:txBody>
          <a:bodyPr wrap="square" rtlCol="0">
            <a:spAutoFit/>
          </a:bodyPr>
          <a:lstStyle/>
          <a:p>
            <a:pPr defTabSz="457200"/>
            <a:r>
              <a:rPr lang="en-CA" sz="1600">
                <a:solidFill>
                  <a:srgbClr val="000000"/>
                </a:solidFill>
                <a:latin typeface="Calibri" panose="020F0502020204030204" pitchFamily="34" charset="0"/>
                <a:cs typeface="Calibri" panose="020F0502020204030204" pitchFamily="34" charset="0"/>
              </a:rPr>
              <a:t>© The Other Coast, Adrian Raeside, 9/15/2019</a:t>
            </a:r>
            <a:endParaRPr lang="en-US" sz="160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617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7BE25-D92D-0A06-D48E-B538B92FB817}"/>
              </a:ext>
            </a:extLst>
          </p:cNvPr>
          <p:cNvSpPr>
            <a:spLocks noGrp="1"/>
          </p:cNvSpPr>
          <p:nvPr>
            <p:ph type="title"/>
          </p:nvPr>
        </p:nvSpPr>
        <p:spPr/>
        <p:txBody>
          <a:bodyPr/>
          <a:lstStyle/>
          <a:p>
            <a:r>
              <a:rPr lang="en-US"/>
              <a:t>Upon further inspection …</a:t>
            </a:r>
          </a:p>
        </p:txBody>
      </p:sp>
      <p:pic>
        <p:nvPicPr>
          <p:cNvPr id="4" name="Picture 3" descr="A close up of a green leaf&#10;&#10;Description automatically generated with medium confidence">
            <a:extLst>
              <a:ext uri="{FF2B5EF4-FFF2-40B4-BE49-F238E27FC236}">
                <a16:creationId xmlns:a16="http://schemas.microsoft.com/office/drawing/2014/main" id="{5C51D6EC-303F-EEE9-5445-91DCD7323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2938" y="1870329"/>
            <a:ext cx="7471065" cy="4987673"/>
          </a:xfrm>
          <a:prstGeom prst="rect">
            <a:avLst/>
          </a:prstGeom>
          <a:ln>
            <a:noFill/>
          </a:ln>
          <a:effectLst>
            <a:softEdge rad="112500"/>
          </a:effectLst>
        </p:spPr>
      </p:pic>
    </p:spTree>
    <p:extLst>
      <p:ext uri="{BB962C8B-B14F-4D97-AF65-F5344CB8AC3E}">
        <p14:creationId xmlns:p14="http://schemas.microsoft.com/office/powerpoint/2010/main" val="383108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2B8EF-0926-1B18-8950-3D2AE71532FF}"/>
              </a:ext>
            </a:extLst>
          </p:cNvPr>
          <p:cNvSpPr>
            <a:spLocks noGrp="1"/>
          </p:cNvSpPr>
          <p:nvPr>
            <p:ph type="title"/>
          </p:nvPr>
        </p:nvSpPr>
        <p:spPr>
          <a:xfrm>
            <a:off x="228605" y="609600"/>
            <a:ext cx="8550275" cy="609600"/>
          </a:xfrm>
        </p:spPr>
        <p:txBody>
          <a:bodyPr/>
          <a:lstStyle/>
          <a:p>
            <a:r>
              <a:rPr lang="en-US"/>
              <a:t>What awareness looks like</a:t>
            </a:r>
          </a:p>
        </p:txBody>
      </p:sp>
      <p:sp>
        <p:nvSpPr>
          <p:cNvPr id="3" name="Content Placeholder 2">
            <a:extLst>
              <a:ext uri="{FF2B5EF4-FFF2-40B4-BE49-F238E27FC236}">
                <a16:creationId xmlns:a16="http://schemas.microsoft.com/office/drawing/2014/main" id="{F613BB48-F063-B359-8EAF-8DBCEB91B418}"/>
              </a:ext>
            </a:extLst>
          </p:cNvPr>
          <p:cNvSpPr>
            <a:spLocks noGrp="1"/>
          </p:cNvSpPr>
          <p:nvPr>
            <p:ph idx="1"/>
          </p:nvPr>
        </p:nvSpPr>
        <p:spPr>
          <a:xfrm>
            <a:off x="228605" y="1306288"/>
            <a:ext cx="8915397" cy="3243943"/>
          </a:xfrm>
        </p:spPr>
        <p:txBody>
          <a:bodyPr/>
          <a:lstStyle/>
          <a:p>
            <a:endParaRPr lang="en-US" sz="1200"/>
          </a:p>
          <a:p>
            <a:pPr marL="0" indent="0">
              <a:buNone/>
            </a:pPr>
            <a:r>
              <a:rPr lang="en-US" sz="3200"/>
              <a:t>Cheers episode The Norm Who Came to Dinner</a:t>
            </a:r>
          </a:p>
          <a:p>
            <a:pPr marL="0" indent="0">
              <a:buNone/>
            </a:pPr>
            <a:endParaRPr lang="en-US" sz="800"/>
          </a:p>
          <a:p>
            <a:pPr marL="0" indent="0">
              <a:buNone/>
            </a:pPr>
            <a:r>
              <a:rPr lang="en-US" sz="2400"/>
              <a:t>Frasier: “I wonder who invented that (machine that shakes up paint cans)? There's a guy that really made a worthwhile contribution, you know? I mean, if he was a guy. I mean, he could have been a woman, I guess. Isn't that interesting? Oh, why would I assume just right off that that would be a man?”</a:t>
            </a:r>
          </a:p>
          <a:p>
            <a:endParaRPr lang="en-US"/>
          </a:p>
        </p:txBody>
      </p:sp>
      <p:pic>
        <p:nvPicPr>
          <p:cNvPr id="5" name="Picture 4" descr="A close-up of a restaurant entrance&#10;&#10;Description automatically generated">
            <a:extLst>
              <a:ext uri="{FF2B5EF4-FFF2-40B4-BE49-F238E27FC236}">
                <a16:creationId xmlns:a16="http://schemas.microsoft.com/office/drawing/2014/main" id="{CFC0A651-FD34-B055-8086-439B134E9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0087" y="3780064"/>
            <a:ext cx="4103914" cy="3077936"/>
          </a:xfrm>
          <a:prstGeom prst="rect">
            <a:avLst/>
          </a:prstGeom>
          <a:ln>
            <a:noFill/>
          </a:ln>
          <a:effectLst>
            <a:softEdge rad="112500"/>
          </a:effectLst>
        </p:spPr>
      </p:pic>
      <p:sp>
        <p:nvSpPr>
          <p:cNvPr id="6" name="TextBox 5">
            <a:extLst>
              <a:ext uri="{FF2B5EF4-FFF2-40B4-BE49-F238E27FC236}">
                <a16:creationId xmlns:a16="http://schemas.microsoft.com/office/drawing/2014/main" id="{19476A5F-647D-484C-A1EE-9AC093542354}"/>
              </a:ext>
            </a:extLst>
          </p:cNvPr>
          <p:cNvSpPr txBox="1"/>
          <p:nvPr/>
        </p:nvSpPr>
        <p:spPr>
          <a:xfrm>
            <a:off x="3080658" y="6215745"/>
            <a:ext cx="2338296" cy="584775"/>
          </a:xfrm>
          <a:prstGeom prst="rect">
            <a:avLst/>
          </a:prstGeom>
          <a:noFill/>
        </p:spPr>
        <p:txBody>
          <a:bodyPr wrap="square" rtlCol="0">
            <a:spAutoFit/>
          </a:bodyPr>
          <a:lstStyle/>
          <a:p>
            <a:pPr defTabSz="457200"/>
            <a:r>
              <a:rPr lang="en-CA" sz="1600">
                <a:solidFill>
                  <a:srgbClr val="000000"/>
                </a:solidFill>
                <a:latin typeface="Calibri" panose="020F0502020204030204" pitchFamily="34" charset="0"/>
                <a:cs typeface="Calibri" panose="020F0502020204030204" pitchFamily="34" charset="0"/>
              </a:rPr>
              <a:t>Wikimedia Commons; Boston Cheers 2005</a:t>
            </a:r>
            <a:endParaRPr lang="en-US" sz="1600">
              <a:solidFill>
                <a:srgbClr val="00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44821E4-4F0C-5191-89B8-D9B9499C3D7F}"/>
              </a:ext>
            </a:extLst>
          </p:cNvPr>
          <p:cNvSpPr txBox="1"/>
          <p:nvPr/>
        </p:nvSpPr>
        <p:spPr>
          <a:xfrm>
            <a:off x="675425" y="4637315"/>
            <a:ext cx="3428491" cy="1077218"/>
          </a:xfrm>
          <a:prstGeom prst="rect">
            <a:avLst/>
          </a:prstGeom>
          <a:noFill/>
          <a:ln w="38100">
            <a:solidFill>
              <a:srgbClr val="FF0000"/>
            </a:solidFill>
          </a:ln>
        </p:spPr>
        <p:txBody>
          <a:bodyPr wrap="square" rtlCol="0">
            <a:spAutoFit/>
          </a:bodyPr>
          <a:lstStyle/>
          <a:p>
            <a:pPr algn="ctr"/>
            <a:r>
              <a:rPr lang="en-CA" sz="3200">
                <a:solidFill>
                  <a:srgbClr val="000000"/>
                </a:solidFill>
                <a:latin typeface="Calibri" panose="020F0502020204030204" pitchFamily="34" charset="0"/>
                <a:cs typeface="Calibri" panose="020F0502020204030204" pitchFamily="34" charset="0"/>
              </a:rPr>
              <a:t>Unconscious bias interruption</a:t>
            </a:r>
            <a:endParaRPr lang="en-US" sz="320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177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3E6BF-160B-4030-8F6F-D1FCFAA4FCE6}"/>
              </a:ext>
            </a:extLst>
          </p:cNvPr>
          <p:cNvSpPr>
            <a:spLocks noGrp="1"/>
          </p:cNvSpPr>
          <p:nvPr>
            <p:ph type="title"/>
          </p:nvPr>
        </p:nvSpPr>
        <p:spPr>
          <a:xfrm>
            <a:off x="296866" y="1372440"/>
            <a:ext cx="8550275" cy="1497227"/>
          </a:xfrm>
        </p:spPr>
        <p:txBody>
          <a:bodyPr/>
          <a:lstStyle/>
          <a:p>
            <a:r>
              <a:rPr lang="en-CA"/>
              <a:t>Can you spot the unconscious bias?</a:t>
            </a:r>
            <a:endParaRPr lang="en-US"/>
          </a:p>
        </p:txBody>
      </p:sp>
      <p:pic>
        <p:nvPicPr>
          <p:cNvPr id="5" name="Picture 4" descr="A picture containing text&#10;&#10;Description automatically generated">
            <a:extLst>
              <a:ext uri="{FF2B5EF4-FFF2-40B4-BE49-F238E27FC236}">
                <a16:creationId xmlns:a16="http://schemas.microsoft.com/office/drawing/2014/main" id="{3A3EFFC2-4733-4ED5-9FA6-13D37CD07B78}"/>
              </a:ext>
            </a:extLst>
          </p:cNvPr>
          <p:cNvPicPr>
            <a:picLocks noChangeAspect="1"/>
          </p:cNvPicPr>
          <p:nvPr/>
        </p:nvPicPr>
        <p:blipFill rotWithShape="1">
          <a:blip r:embed="rId3">
            <a:extLst>
              <a:ext uri="{28A0092B-C50C-407E-A947-70E740481C1C}">
                <a14:useLocalDpi xmlns:a14="http://schemas.microsoft.com/office/drawing/2010/main" val="0"/>
              </a:ext>
            </a:extLst>
          </a:blip>
          <a:srcRect l="7005" t="14915" r="10234" b="14914"/>
          <a:stretch/>
        </p:blipFill>
        <p:spPr>
          <a:xfrm>
            <a:off x="0" y="3988341"/>
            <a:ext cx="9144000" cy="2869663"/>
          </a:xfrm>
          <a:prstGeom prst="rect">
            <a:avLst/>
          </a:prstGeom>
        </p:spPr>
      </p:pic>
      <p:sp>
        <p:nvSpPr>
          <p:cNvPr id="6" name="Content Placeholder 2">
            <a:extLst>
              <a:ext uri="{FF2B5EF4-FFF2-40B4-BE49-F238E27FC236}">
                <a16:creationId xmlns:a16="http://schemas.microsoft.com/office/drawing/2014/main" id="{1DF0366E-F83C-456B-B3E3-06BBD3AFBAE5}"/>
              </a:ext>
            </a:extLst>
          </p:cNvPr>
          <p:cNvSpPr txBox="1">
            <a:spLocks/>
          </p:cNvSpPr>
          <p:nvPr/>
        </p:nvSpPr>
        <p:spPr bwMode="auto">
          <a:xfrm>
            <a:off x="3522009" y="3655834"/>
            <a:ext cx="5621995" cy="332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Tx/>
              <a:buBlip>
                <a:blip r:embed="rId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FontTx/>
              <a:buBlip>
                <a:blip r:embed="rId4"/>
              </a:buBlip>
              <a:defRPr sz="2800">
                <a:solidFill>
                  <a:schemeClr val="tx1"/>
                </a:solidFill>
                <a:latin typeface="+mn-lt"/>
              </a:defRPr>
            </a:lvl2pPr>
            <a:lvl3pPr marL="1143000" indent="-228600" algn="l" rtl="0" eaLnBrk="0" fontAlgn="base" hangingPunct="0">
              <a:spcBef>
                <a:spcPct val="20000"/>
              </a:spcBef>
              <a:spcAft>
                <a:spcPct val="0"/>
              </a:spcAft>
              <a:buFontTx/>
              <a:buBlip>
                <a:blip r:embed="rId4"/>
              </a:buBlip>
              <a:defRPr sz="2400">
                <a:solidFill>
                  <a:schemeClr val="tx1"/>
                </a:solidFill>
                <a:latin typeface="+mn-lt"/>
              </a:defRPr>
            </a:lvl3pPr>
            <a:lvl4pPr marL="1600200" indent="-228600" algn="l" rtl="0" eaLnBrk="0" fontAlgn="base" hangingPunct="0">
              <a:spcBef>
                <a:spcPct val="20000"/>
              </a:spcBef>
              <a:spcAft>
                <a:spcPct val="0"/>
              </a:spcAft>
              <a:buFontTx/>
              <a:buBlip>
                <a:blip r:embed="rId4"/>
              </a:buBlip>
              <a:defRPr sz="2000">
                <a:solidFill>
                  <a:schemeClr val="tx1"/>
                </a:solidFill>
                <a:latin typeface="+mn-lt"/>
              </a:defRPr>
            </a:lvl4pPr>
            <a:lvl5pPr marL="2057400" indent="-228600" algn="l" rtl="0" eaLnBrk="0" fontAlgn="base" hangingPunct="0">
              <a:spcBef>
                <a:spcPct val="20000"/>
              </a:spcBef>
              <a:spcAft>
                <a:spcPct val="0"/>
              </a:spcAft>
              <a:buFontTx/>
              <a:buBlip>
                <a:blip r:embed="rId4"/>
              </a:buBlip>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None/>
              <a:defRPr/>
            </a:pPr>
            <a:r>
              <a:rPr lang="en-US" sz="1600" kern="0">
                <a:solidFill>
                  <a:srgbClr val="000000"/>
                </a:solidFill>
                <a:latin typeface="Calibri" panose="020F0502020204030204" pitchFamily="34" charset="0"/>
                <a:cs typeface="Calibri" panose="020F0502020204030204" pitchFamily="34" charset="0"/>
              </a:rPr>
              <a:t>Brian Crane, Pickles © 2/16/2022, Permission of Universal Uclick</a:t>
            </a:r>
          </a:p>
          <a:p>
            <a:pPr>
              <a:defRPr/>
            </a:pPr>
            <a:endParaRPr lang="en-US" kern="0">
              <a:solidFill>
                <a:srgbClr val="303E48"/>
              </a:solidFill>
              <a:latin typeface="Arial"/>
            </a:endParaRPr>
          </a:p>
        </p:txBody>
      </p:sp>
      <p:sp>
        <p:nvSpPr>
          <p:cNvPr id="3" name="Oval 2">
            <a:extLst>
              <a:ext uri="{FF2B5EF4-FFF2-40B4-BE49-F238E27FC236}">
                <a16:creationId xmlns:a16="http://schemas.microsoft.com/office/drawing/2014/main" id="{594AC502-58D7-3DD8-D18F-2E02AE506479}"/>
              </a:ext>
            </a:extLst>
          </p:cNvPr>
          <p:cNvSpPr/>
          <p:nvPr/>
        </p:nvSpPr>
        <p:spPr bwMode="auto">
          <a:xfrm>
            <a:off x="4754879" y="4408067"/>
            <a:ext cx="462580" cy="443632"/>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pitchFamily="-108" charset="0"/>
            </a:endParaRPr>
          </a:p>
        </p:txBody>
      </p:sp>
      <p:sp>
        <p:nvSpPr>
          <p:cNvPr id="7" name="Oval 6">
            <a:extLst>
              <a:ext uri="{FF2B5EF4-FFF2-40B4-BE49-F238E27FC236}">
                <a16:creationId xmlns:a16="http://schemas.microsoft.com/office/drawing/2014/main" id="{B30934F6-C9C4-88B2-CA8F-72BF63D6B947}"/>
              </a:ext>
            </a:extLst>
          </p:cNvPr>
          <p:cNvSpPr/>
          <p:nvPr/>
        </p:nvSpPr>
        <p:spPr bwMode="auto">
          <a:xfrm>
            <a:off x="5787613" y="4186251"/>
            <a:ext cx="462580" cy="443632"/>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pitchFamily="-108" charset="0"/>
            </a:endParaRPr>
          </a:p>
        </p:txBody>
      </p:sp>
    </p:spTree>
    <p:extLst>
      <p:ext uri="{BB962C8B-B14F-4D97-AF65-F5344CB8AC3E}">
        <p14:creationId xmlns:p14="http://schemas.microsoft.com/office/powerpoint/2010/main" val="370405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867" y="474518"/>
            <a:ext cx="8550275" cy="609600"/>
          </a:xfrm>
        </p:spPr>
        <p:txBody>
          <a:bodyPr/>
          <a:lstStyle/>
          <a:p>
            <a:r>
              <a:rPr lang="en-CA"/>
              <a:t>Summary</a:t>
            </a:r>
            <a:endParaRPr lang="en-US"/>
          </a:p>
        </p:txBody>
      </p:sp>
      <p:sp>
        <p:nvSpPr>
          <p:cNvPr id="3" name="Content Placeholder 2"/>
          <p:cNvSpPr>
            <a:spLocks noGrp="1"/>
          </p:cNvSpPr>
          <p:nvPr>
            <p:ph idx="1"/>
          </p:nvPr>
        </p:nvSpPr>
        <p:spPr>
          <a:xfrm>
            <a:off x="2" y="1295400"/>
            <a:ext cx="8778877" cy="5011882"/>
          </a:xfrm>
        </p:spPr>
        <p:txBody>
          <a:bodyPr/>
          <a:lstStyle/>
          <a:p>
            <a:r>
              <a:rPr lang="en-US" dirty="0"/>
              <a:t>Unconscious bias is human – </a:t>
            </a:r>
            <a:r>
              <a:rPr lang="en-US" b="1" dirty="0"/>
              <a:t>normal, natural, &amp; automatic</a:t>
            </a:r>
          </a:p>
          <a:p>
            <a:endParaRPr lang="en-CA" sz="1400" dirty="0"/>
          </a:p>
          <a:p>
            <a:r>
              <a:rPr lang="en-CA" dirty="0"/>
              <a:t>Bias is a product of our </a:t>
            </a:r>
            <a:r>
              <a:rPr lang="en-CA" b="1" dirty="0"/>
              <a:t>biology</a:t>
            </a:r>
            <a:r>
              <a:rPr lang="en-CA" dirty="0"/>
              <a:t> as well as our </a:t>
            </a:r>
            <a:r>
              <a:rPr lang="en-CA" b="1" dirty="0"/>
              <a:t>socio-cultural experiences </a:t>
            </a:r>
            <a:r>
              <a:rPr lang="en-CA" dirty="0"/>
              <a:t>– it helps us navigate a complex world</a:t>
            </a:r>
          </a:p>
          <a:p>
            <a:endParaRPr lang="en-CA" sz="1400" dirty="0"/>
          </a:p>
          <a:p>
            <a:r>
              <a:rPr lang="en-CA" dirty="0"/>
              <a:t>We can </a:t>
            </a:r>
            <a:r>
              <a:rPr lang="en-CA" b="1" dirty="0"/>
              <a:t>disrupt bias </a:t>
            </a:r>
            <a:r>
              <a:rPr lang="en-CA" dirty="0"/>
              <a:t>with a deliberate thinking framework – </a:t>
            </a:r>
            <a:r>
              <a:rPr lang="en-CA" b="1" dirty="0"/>
              <a:t>improve decisions</a:t>
            </a:r>
            <a:endParaRPr lang="en-US" b="1" dirty="0"/>
          </a:p>
        </p:txBody>
      </p:sp>
    </p:spTree>
    <p:extLst>
      <p:ext uri="{BB962C8B-B14F-4D97-AF65-F5344CB8AC3E}">
        <p14:creationId xmlns:p14="http://schemas.microsoft.com/office/powerpoint/2010/main" val="221947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AC0791-C5A8-0097-1E92-16220051A1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23" t="10253" r="5423" b="7132"/>
          <a:stretch/>
        </p:blipFill>
        <p:spPr>
          <a:xfrm>
            <a:off x="3523787" y="1596750"/>
            <a:ext cx="5706279" cy="5287819"/>
          </a:xfrm>
          <a:prstGeom prst="rect">
            <a:avLst/>
          </a:prstGeom>
          <a:ln>
            <a:noFill/>
          </a:ln>
          <a:effectLst>
            <a:softEdge rad="112500"/>
          </a:effectLst>
        </p:spPr>
      </p:pic>
      <p:sp>
        <p:nvSpPr>
          <p:cNvPr id="5" name="TextBox 4">
            <a:extLst>
              <a:ext uri="{FF2B5EF4-FFF2-40B4-BE49-F238E27FC236}">
                <a16:creationId xmlns:a16="http://schemas.microsoft.com/office/drawing/2014/main" id="{DB9545D0-506D-6C6B-E7BF-03B876B2A89A}"/>
              </a:ext>
            </a:extLst>
          </p:cNvPr>
          <p:cNvSpPr txBox="1"/>
          <p:nvPr/>
        </p:nvSpPr>
        <p:spPr>
          <a:xfrm>
            <a:off x="1022149" y="988793"/>
            <a:ext cx="7099705" cy="523220"/>
          </a:xfrm>
          <a:prstGeom prst="rect">
            <a:avLst/>
          </a:prstGeom>
          <a:noFill/>
        </p:spPr>
        <p:txBody>
          <a:bodyPr wrap="square" rtlCol="0">
            <a:spAutoFit/>
          </a:bodyPr>
          <a:lstStyle/>
          <a:p>
            <a:pPr algn="ctr" defTabSz="457200"/>
            <a:r>
              <a:rPr lang="en-US" sz="2800" b="1" dirty="0">
                <a:solidFill>
                  <a:srgbClr val="008000"/>
                </a:solidFill>
                <a:latin typeface="Arial" panose="020B0604020202020204"/>
              </a:rPr>
              <a:t>https://medicine.usask.ca/facultydev/</a:t>
            </a:r>
          </a:p>
        </p:txBody>
      </p:sp>
      <p:sp>
        <p:nvSpPr>
          <p:cNvPr id="6" name="Content Placeholder 2">
            <a:extLst>
              <a:ext uri="{FF2B5EF4-FFF2-40B4-BE49-F238E27FC236}">
                <a16:creationId xmlns:a16="http://schemas.microsoft.com/office/drawing/2014/main" id="{3BCD2FB8-02DA-19BC-BA28-C00BE1BAA237}"/>
              </a:ext>
            </a:extLst>
          </p:cNvPr>
          <p:cNvSpPr>
            <a:spLocks noGrp="1"/>
          </p:cNvSpPr>
          <p:nvPr>
            <p:ph idx="1"/>
          </p:nvPr>
        </p:nvSpPr>
        <p:spPr>
          <a:xfrm>
            <a:off x="0" y="2164347"/>
            <a:ext cx="3635298" cy="4364391"/>
          </a:xfrm>
        </p:spPr>
        <p:txBody>
          <a:bodyPr/>
          <a:lstStyle/>
          <a:p>
            <a:pPr algn="ctr"/>
            <a:r>
              <a:rPr lang="en-CA" altLang="en-US" dirty="0">
                <a:latin typeface="Calibri" panose="020F0502020204030204" pitchFamily="34" charset="0"/>
                <a:ea typeface="ＭＳ Ｐゴシック" panose="020B0600070205080204" pitchFamily="34" charset="-128"/>
                <a:cs typeface="Calibri" panose="020F0502020204030204" pitchFamily="34" charset="0"/>
              </a:rPr>
              <a:t>“Acceptance &amp; understanding the existence of unconscious bias is a vital next step” (AAMC)</a:t>
            </a:r>
            <a:endParaRPr lang="en-US" altLang="en-US" dirty="0">
              <a:latin typeface="Calibri" panose="020F0502020204030204" pitchFamily="34" charset="0"/>
              <a:ea typeface="ＭＳ Ｐゴシック" panose="020B0600070205080204" pitchFamily="34" charset="-128"/>
              <a:cs typeface="Calibri" panose="020F0502020204030204" pitchFamily="34" charset="0"/>
            </a:endParaRPr>
          </a:p>
          <a:p>
            <a:pPr marL="0" indent="0" algn="ctr">
              <a:buNone/>
            </a:pPr>
            <a:endParaRPr lang="en-US" dirty="0"/>
          </a:p>
        </p:txBody>
      </p:sp>
    </p:spTree>
    <p:extLst>
      <p:ext uri="{BB962C8B-B14F-4D97-AF65-F5344CB8AC3E}">
        <p14:creationId xmlns:p14="http://schemas.microsoft.com/office/powerpoint/2010/main" val="156753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000"/>
                                        <p:tgtEl>
                                          <p:spTgt spid="6">
                                            <p:txEl>
                                              <p:pRg st="0" end="0"/>
                                            </p:txEl>
                                          </p:spTgt>
                                        </p:tgtEl>
                                      </p:cBhvr>
                                    </p:animEffect>
                                    <p:anim calcmode="lin" valueType="num">
                                      <p:cBhvr>
                                        <p:cTn id="1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E134188-199A-EED4-CE33-99F801888002}"/>
              </a:ext>
            </a:extLst>
          </p:cNvPr>
          <p:cNvSpPr>
            <a:spLocks noGrp="1"/>
          </p:cNvSpPr>
          <p:nvPr>
            <p:ph idx="1"/>
          </p:nvPr>
        </p:nvSpPr>
        <p:spPr>
          <a:xfrm>
            <a:off x="0" y="1492361"/>
            <a:ext cx="9144000" cy="963760"/>
          </a:xfrm>
        </p:spPr>
        <p:txBody>
          <a:bodyPr/>
          <a:lstStyle/>
          <a:p>
            <a:pPr marL="0" indent="0" algn="ctr">
              <a:buNone/>
            </a:pPr>
            <a:r>
              <a:rPr lang="en-US" sz="2800"/>
              <a:t>Suzy Garrett &amp; Donna Garrett</a:t>
            </a:r>
          </a:p>
          <a:p>
            <a:pPr marL="0" indent="0" algn="ctr">
              <a:buNone/>
            </a:pPr>
            <a:r>
              <a:rPr lang="en-US" sz="2800"/>
              <a:t>First mother-daughter pilot pair for SkyWest Airlines</a:t>
            </a:r>
          </a:p>
        </p:txBody>
      </p:sp>
      <p:sp>
        <p:nvSpPr>
          <p:cNvPr id="9" name="Title 1">
            <a:extLst>
              <a:ext uri="{FF2B5EF4-FFF2-40B4-BE49-F238E27FC236}">
                <a16:creationId xmlns:a16="http://schemas.microsoft.com/office/drawing/2014/main" id="{91AD7EFD-4F5C-0EAA-DE9D-0EBD91D89122}"/>
              </a:ext>
            </a:extLst>
          </p:cNvPr>
          <p:cNvSpPr txBox="1">
            <a:spLocks/>
          </p:cNvSpPr>
          <p:nvPr/>
        </p:nvSpPr>
        <p:spPr bwMode="auto">
          <a:xfrm>
            <a:off x="3175308" y="511328"/>
            <a:ext cx="279339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800">
                <a:solidFill>
                  <a:srgbClr val="595959"/>
                </a:solidFill>
                <a:latin typeface="Calibri"/>
                <a:ea typeface="ＭＳ Ｐゴシック" pitchFamily="-108" charset="-128"/>
                <a:cs typeface="Calibri"/>
              </a:defRPr>
            </a:lvl1pPr>
            <a:lvl2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2pPr>
            <a:lvl3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3pPr>
            <a:lvl4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4pPr>
            <a:lvl5pPr algn="l" rtl="0" eaLnBrk="1" fontAlgn="base" hangingPunct="1">
              <a:spcBef>
                <a:spcPct val="0"/>
              </a:spcBef>
              <a:spcAft>
                <a:spcPct val="0"/>
              </a:spcAft>
              <a:defRPr sz="4400">
                <a:solidFill>
                  <a:srgbClr val="595959"/>
                </a:solidFill>
                <a:latin typeface="Calibri" pitchFamily="-108" charset="0"/>
                <a:ea typeface="ＭＳ Ｐゴシック" pitchFamily="-108" charset="-128"/>
                <a:cs typeface="Calibri" charset="0"/>
              </a:defRPr>
            </a:lvl5pPr>
            <a:lvl6pPr marL="457200" algn="l" rtl="0" eaLnBrk="1" fontAlgn="base" hangingPunct="1">
              <a:spcBef>
                <a:spcPct val="0"/>
              </a:spcBef>
              <a:spcAft>
                <a:spcPct val="0"/>
              </a:spcAft>
              <a:defRPr sz="3200" b="1">
                <a:solidFill>
                  <a:srgbClr val="FFFFFF"/>
                </a:solidFill>
                <a:latin typeface="Arial Black" pitchFamily="-108" charset="0"/>
              </a:defRPr>
            </a:lvl6pPr>
            <a:lvl7pPr marL="914400" algn="l" rtl="0" eaLnBrk="1" fontAlgn="base" hangingPunct="1">
              <a:spcBef>
                <a:spcPct val="0"/>
              </a:spcBef>
              <a:spcAft>
                <a:spcPct val="0"/>
              </a:spcAft>
              <a:defRPr sz="3200" b="1">
                <a:solidFill>
                  <a:srgbClr val="FFFFFF"/>
                </a:solidFill>
                <a:latin typeface="Arial Black" pitchFamily="-108" charset="0"/>
              </a:defRPr>
            </a:lvl7pPr>
            <a:lvl8pPr marL="1371600" algn="l" rtl="0" eaLnBrk="1" fontAlgn="base" hangingPunct="1">
              <a:spcBef>
                <a:spcPct val="0"/>
              </a:spcBef>
              <a:spcAft>
                <a:spcPct val="0"/>
              </a:spcAft>
              <a:defRPr sz="3200" b="1">
                <a:solidFill>
                  <a:srgbClr val="FFFFFF"/>
                </a:solidFill>
                <a:latin typeface="Arial Black" pitchFamily="-108" charset="0"/>
              </a:defRPr>
            </a:lvl8pPr>
            <a:lvl9pPr marL="1828800" algn="l" rtl="0" eaLnBrk="1" fontAlgn="base" hangingPunct="1">
              <a:spcBef>
                <a:spcPct val="0"/>
              </a:spcBef>
              <a:spcAft>
                <a:spcPct val="0"/>
              </a:spcAft>
              <a:defRPr sz="3200" b="1">
                <a:solidFill>
                  <a:srgbClr val="FFFFFF"/>
                </a:solidFill>
                <a:latin typeface="Arial Black" pitchFamily="-108" charset="0"/>
              </a:defRPr>
            </a:lvl9pPr>
          </a:lstStyle>
          <a:p>
            <a:r>
              <a:rPr lang="en-CA" kern="0">
                <a:solidFill>
                  <a:srgbClr val="000000"/>
                </a:solidFill>
              </a:rPr>
              <a:t>Airlines</a:t>
            </a:r>
            <a:endParaRPr lang="en-US" kern="0">
              <a:solidFill>
                <a:srgbClr val="000000"/>
              </a:solidFill>
            </a:endParaRPr>
          </a:p>
        </p:txBody>
      </p:sp>
      <p:pic>
        <p:nvPicPr>
          <p:cNvPr id="5" name="Picture 4" descr="A picture containing text, person, screenshot&#10;&#10;Description automatically generated">
            <a:extLst>
              <a:ext uri="{FF2B5EF4-FFF2-40B4-BE49-F238E27FC236}">
                <a16:creationId xmlns:a16="http://schemas.microsoft.com/office/drawing/2014/main" id="{3CB87A6C-86F5-1877-24CB-48305B1B78ED}"/>
              </a:ext>
            </a:extLst>
          </p:cNvPr>
          <p:cNvPicPr>
            <a:picLocks noChangeAspect="1"/>
          </p:cNvPicPr>
          <p:nvPr/>
        </p:nvPicPr>
        <p:blipFill rotWithShape="1">
          <a:blip r:embed="rId3">
            <a:extLst>
              <a:ext uri="{28A0092B-C50C-407E-A947-70E740481C1C}">
                <a14:useLocalDpi xmlns:a14="http://schemas.microsoft.com/office/drawing/2010/main" val="0"/>
              </a:ext>
            </a:extLst>
          </a:blip>
          <a:srcRect l="6740" t="27084" r="925" b="4303"/>
          <a:stretch/>
        </p:blipFill>
        <p:spPr>
          <a:xfrm>
            <a:off x="0" y="2456127"/>
            <a:ext cx="7226544" cy="4401879"/>
          </a:xfrm>
          <a:prstGeom prst="rect">
            <a:avLst/>
          </a:prstGeom>
        </p:spPr>
      </p:pic>
      <p:sp>
        <p:nvSpPr>
          <p:cNvPr id="6" name="TextBox 5">
            <a:extLst>
              <a:ext uri="{FF2B5EF4-FFF2-40B4-BE49-F238E27FC236}">
                <a16:creationId xmlns:a16="http://schemas.microsoft.com/office/drawing/2014/main" id="{7C75E4F3-7A57-AE79-24B5-95F8C6A9B822}"/>
              </a:ext>
            </a:extLst>
          </p:cNvPr>
          <p:cNvSpPr txBox="1"/>
          <p:nvPr/>
        </p:nvSpPr>
        <p:spPr>
          <a:xfrm>
            <a:off x="7068098" y="4657066"/>
            <a:ext cx="1990847" cy="584775"/>
          </a:xfrm>
          <a:prstGeom prst="rect">
            <a:avLst/>
          </a:prstGeom>
          <a:noFill/>
        </p:spPr>
        <p:txBody>
          <a:bodyPr wrap="square" rtlCol="0">
            <a:spAutoFit/>
          </a:bodyPr>
          <a:lstStyle/>
          <a:p>
            <a:pPr algn="ctr"/>
            <a:r>
              <a:rPr lang="it-IT" sz="1600">
                <a:solidFill>
                  <a:srgbClr val="000000"/>
                </a:solidFill>
                <a:latin typeface="Calibri" panose="020F0502020204030204" pitchFamily="34" charset="0"/>
              </a:rPr>
              <a:t>Image courtesy CNN online 11/19/2020</a:t>
            </a:r>
          </a:p>
        </p:txBody>
      </p:sp>
    </p:spTree>
    <p:extLst>
      <p:ext uri="{BB962C8B-B14F-4D97-AF65-F5344CB8AC3E}">
        <p14:creationId xmlns:p14="http://schemas.microsoft.com/office/powerpoint/2010/main" val="246837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8" descr="Text&#10;&#10;Description automatically generated">
            <a:extLst>
              <a:ext uri="{FF2B5EF4-FFF2-40B4-BE49-F238E27FC236}">
                <a16:creationId xmlns:a16="http://schemas.microsoft.com/office/drawing/2014/main" id="{FDAEA3DA-221D-4C73-BCEB-A1495DD96B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44" t="11057" r="3846" b="20913"/>
          <a:stretch/>
        </p:blipFill>
        <p:spPr bwMode="auto">
          <a:xfrm>
            <a:off x="0" y="52904"/>
            <a:ext cx="9144000" cy="680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1108086D-1738-4B7F-91F9-7E7B7025F066}"/>
              </a:ext>
            </a:extLst>
          </p:cNvPr>
          <p:cNvSpPr>
            <a:spLocks noGrp="1"/>
          </p:cNvSpPr>
          <p:nvPr>
            <p:ph type="title"/>
          </p:nvPr>
        </p:nvSpPr>
        <p:spPr>
          <a:xfrm>
            <a:off x="-2473325" y="324795"/>
            <a:ext cx="8550275" cy="609600"/>
          </a:xfrm>
        </p:spPr>
        <p:txBody>
          <a:bodyPr/>
          <a:lstStyle/>
          <a:p>
            <a:r>
              <a:rPr lang="en-CA">
                <a:solidFill>
                  <a:srgbClr val="FFFFFF"/>
                </a:solidFill>
              </a:rPr>
              <a:t>1) Definition</a:t>
            </a:r>
            <a:endParaRPr lang="en-US">
              <a:solidFill>
                <a:srgbClr val="FFFFFF"/>
              </a:solidFill>
            </a:endParaRPr>
          </a:p>
        </p:txBody>
      </p:sp>
    </p:spTree>
    <p:extLst>
      <p:ext uri="{BB962C8B-B14F-4D97-AF65-F5344CB8AC3E}">
        <p14:creationId xmlns:p14="http://schemas.microsoft.com/office/powerpoint/2010/main" val="288229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7" y="186589"/>
            <a:ext cx="8550275" cy="609600"/>
          </a:xfrm>
        </p:spPr>
        <p:txBody>
          <a:bodyPr/>
          <a:lstStyle/>
          <a:p>
            <a:r>
              <a:rPr lang="en-CA"/>
              <a:t>AAMC* Definition</a:t>
            </a:r>
            <a:endParaRPr lang="en-US"/>
          </a:p>
        </p:txBody>
      </p:sp>
      <p:sp>
        <p:nvSpPr>
          <p:cNvPr id="3" name="Content Placeholder 2"/>
          <p:cNvSpPr>
            <a:spLocks noGrp="1"/>
          </p:cNvSpPr>
          <p:nvPr>
            <p:ph idx="1"/>
          </p:nvPr>
        </p:nvSpPr>
        <p:spPr>
          <a:xfrm>
            <a:off x="215900" y="1894978"/>
            <a:ext cx="8712200" cy="2908893"/>
          </a:xfrm>
        </p:spPr>
        <p:txBody>
          <a:bodyPr/>
          <a:lstStyle/>
          <a:p>
            <a:r>
              <a:rPr lang="en-US"/>
              <a:t>“</a:t>
            </a:r>
            <a:r>
              <a:rPr lang="en-US" b="1"/>
              <a:t>Unconscious</a:t>
            </a:r>
            <a:r>
              <a:rPr lang="en-US"/>
              <a:t> [</a:t>
            </a:r>
            <a:r>
              <a:rPr lang="en-US" b="1"/>
              <a:t>everyday</a:t>
            </a:r>
            <a:r>
              <a:rPr lang="en-US"/>
              <a:t>] also known as </a:t>
            </a:r>
            <a:r>
              <a:rPr lang="en-US" b="1"/>
              <a:t>implicit bias</a:t>
            </a:r>
            <a:r>
              <a:rPr lang="en-US"/>
              <a:t>, refers to attitudes or stereotypes that are </a:t>
            </a:r>
            <a:r>
              <a:rPr lang="en-US" b="1"/>
              <a:t>outside our awareness </a:t>
            </a:r>
            <a:r>
              <a:rPr lang="en-US"/>
              <a:t>but nonetheless </a:t>
            </a:r>
            <a:r>
              <a:rPr lang="en-US" b="1"/>
              <a:t>affect out understanding, our interactions, &amp; our decisions</a:t>
            </a:r>
            <a:r>
              <a:rPr lang="en-US"/>
              <a:t>.”</a:t>
            </a:r>
          </a:p>
        </p:txBody>
      </p:sp>
      <p:sp>
        <p:nvSpPr>
          <p:cNvPr id="4" name="TextBox 3"/>
          <p:cNvSpPr txBox="1"/>
          <p:nvPr/>
        </p:nvSpPr>
        <p:spPr>
          <a:xfrm>
            <a:off x="620795" y="6048462"/>
            <a:ext cx="4966283" cy="369332"/>
          </a:xfrm>
          <a:prstGeom prst="rect">
            <a:avLst/>
          </a:prstGeom>
          <a:noFill/>
        </p:spPr>
        <p:txBody>
          <a:bodyPr wrap="square" rtlCol="0">
            <a:spAutoFit/>
          </a:bodyPr>
          <a:lstStyle/>
          <a:p>
            <a:pPr defTabSz="457200"/>
            <a:endParaRPr lang="en-US">
              <a:solidFill>
                <a:srgbClr val="000000"/>
              </a:solidFill>
              <a:latin typeface="Times New Roman" panose="02020603050405020304"/>
            </a:endParaRPr>
          </a:p>
        </p:txBody>
      </p:sp>
      <p:sp>
        <p:nvSpPr>
          <p:cNvPr id="6" name="TextBox 5"/>
          <p:cNvSpPr txBox="1"/>
          <p:nvPr/>
        </p:nvSpPr>
        <p:spPr>
          <a:xfrm>
            <a:off x="0" y="6136744"/>
            <a:ext cx="7054850" cy="369332"/>
          </a:xfrm>
          <a:prstGeom prst="rect">
            <a:avLst/>
          </a:prstGeom>
          <a:noFill/>
        </p:spPr>
        <p:txBody>
          <a:bodyPr wrap="square" rtlCol="0">
            <a:spAutoFit/>
          </a:bodyPr>
          <a:lstStyle/>
          <a:p>
            <a:pPr defTabSz="457200"/>
            <a:r>
              <a:rPr lang="en-CA" i="1">
                <a:solidFill>
                  <a:srgbClr val="000000"/>
                </a:solidFill>
                <a:latin typeface="Calibri" panose="020F0502020204030204" pitchFamily="34" charset="0"/>
              </a:rPr>
              <a:t>*Association of American Medical Colleges</a:t>
            </a:r>
            <a:endParaRPr lang="en-US">
              <a:solidFill>
                <a:srgbClr val="000000"/>
              </a:solidFill>
              <a:latin typeface="Calibri" panose="020F0502020204030204" pitchFamily="34" charset="0"/>
            </a:endParaRPr>
          </a:p>
        </p:txBody>
      </p:sp>
      <p:sp>
        <p:nvSpPr>
          <p:cNvPr id="7" name="TextBox 6"/>
          <p:cNvSpPr txBox="1"/>
          <p:nvPr/>
        </p:nvSpPr>
        <p:spPr>
          <a:xfrm>
            <a:off x="228601" y="1022421"/>
            <a:ext cx="5654414" cy="646331"/>
          </a:xfrm>
          <a:prstGeom prst="rect">
            <a:avLst/>
          </a:prstGeom>
          <a:noFill/>
          <a:ln w="57150">
            <a:solidFill>
              <a:srgbClr val="FF0000"/>
            </a:solidFill>
          </a:ln>
        </p:spPr>
        <p:txBody>
          <a:bodyPr wrap="square" rtlCol="0">
            <a:spAutoFit/>
          </a:bodyPr>
          <a:lstStyle/>
          <a:p>
            <a:pPr algn="ctr" defTabSz="457200"/>
            <a:r>
              <a:rPr lang="en-US" sz="3600">
                <a:solidFill>
                  <a:srgbClr val="000000"/>
                </a:solidFill>
                <a:latin typeface="Arial" panose="020B0604020202020204"/>
              </a:rPr>
              <a:t>Without intention or control</a:t>
            </a:r>
          </a:p>
        </p:txBody>
      </p:sp>
      <p:sp>
        <p:nvSpPr>
          <p:cNvPr id="8" name="TextBox 7"/>
          <p:cNvSpPr txBox="1"/>
          <p:nvPr/>
        </p:nvSpPr>
        <p:spPr>
          <a:xfrm>
            <a:off x="3055814" y="4848139"/>
            <a:ext cx="4715867" cy="1200329"/>
          </a:xfrm>
          <a:prstGeom prst="rect">
            <a:avLst/>
          </a:prstGeom>
          <a:noFill/>
          <a:ln w="57150">
            <a:solidFill>
              <a:srgbClr val="FF0000"/>
            </a:solidFill>
          </a:ln>
        </p:spPr>
        <p:txBody>
          <a:bodyPr wrap="square" rtlCol="0">
            <a:spAutoFit/>
          </a:bodyPr>
          <a:lstStyle/>
          <a:p>
            <a:pPr algn="ctr" defTabSz="457200">
              <a:defRPr/>
            </a:pPr>
            <a:r>
              <a:rPr lang="en-US" sz="3600">
                <a:solidFill>
                  <a:srgbClr val="000000"/>
                </a:solidFill>
                <a:latin typeface="Arial" panose="020B0604020202020204"/>
              </a:rPr>
              <a:t>Automatic association (pre-reflective)</a:t>
            </a:r>
          </a:p>
        </p:txBody>
      </p:sp>
    </p:spTree>
    <p:extLst>
      <p:ext uri="{BB962C8B-B14F-4D97-AF65-F5344CB8AC3E}">
        <p14:creationId xmlns:p14="http://schemas.microsoft.com/office/powerpoint/2010/main" val="297382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FF11F-2954-5173-09D8-2E6A72F9022B}"/>
              </a:ext>
            </a:extLst>
          </p:cNvPr>
          <p:cNvSpPr>
            <a:spLocks noGrp="1"/>
          </p:cNvSpPr>
          <p:nvPr>
            <p:ph type="title"/>
          </p:nvPr>
        </p:nvSpPr>
        <p:spPr>
          <a:xfrm>
            <a:off x="189494" y="528498"/>
            <a:ext cx="8550275" cy="609600"/>
          </a:xfrm>
        </p:spPr>
        <p:txBody>
          <a:bodyPr/>
          <a:lstStyle/>
          <a:p>
            <a:r>
              <a:rPr lang="en-US"/>
              <a:t>Plants?</a:t>
            </a:r>
          </a:p>
        </p:txBody>
      </p:sp>
      <p:pic>
        <p:nvPicPr>
          <p:cNvPr id="22" name="Picture 21" descr="Illuminated green palm leaves">
            <a:extLst>
              <a:ext uri="{FF2B5EF4-FFF2-40B4-BE49-F238E27FC236}">
                <a16:creationId xmlns:a16="http://schemas.microsoft.com/office/drawing/2014/main" id="{932E44D1-884A-EC53-5B93-EBF022B81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099" y="1576587"/>
            <a:ext cx="2971800" cy="1867817"/>
          </a:xfrm>
          <a:prstGeom prst="rect">
            <a:avLst/>
          </a:prstGeom>
          <a:ln>
            <a:noFill/>
          </a:ln>
          <a:effectLst>
            <a:softEdge rad="112500"/>
          </a:effectLst>
        </p:spPr>
      </p:pic>
      <p:pic>
        <p:nvPicPr>
          <p:cNvPr id="24" name="Picture 23" descr="Curvy patterned leaves">
            <a:extLst>
              <a:ext uri="{FF2B5EF4-FFF2-40B4-BE49-F238E27FC236}">
                <a16:creationId xmlns:a16="http://schemas.microsoft.com/office/drawing/2014/main" id="{3CCF5EA6-A007-201B-1416-E2F68DDBF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06527"/>
            <a:ext cx="3465104" cy="2310069"/>
          </a:xfrm>
          <a:prstGeom prst="rect">
            <a:avLst/>
          </a:prstGeom>
          <a:ln>
            <a:noFill/>
          </a:ln>
          <a:effectLst>
            <a:softEdge rad="112500"/>
          </a:effectLst>
        </p:spPr>
      </p:pic>
      <p:pic>
        <p:nvPicPr>
          <p:cNvPr id="26" name="Picture 25" descr="Indoor plant">
            <a:extLst>
              <a:ext uri="{FF2B5EF4-FFF2-40B4-BE49-F238E27FC236}">
                <a16:creationId xmlns:a16="http://schemas.microsoft.com/office/drawing/2014/main" id="{91488095-C13B-4DB5-BABB-9E43021A5D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2977" y="4637314"/>
            <a:ext cx="3331029" cy="2220686"/>
          </a:xfrm>
          <a:prstGeom prst="rect">
            <a:avLst/>
          </a:prstGeom>
          <a:ln>
            <a:noFill/>
          </a:ln>
          <a:effectLst>
            <a:softEdge rad="112500"/>
          </a:effectLst>
        </p:spPr>
      </p:pic>
      <p:pic>
        <p:nvPicPr>
          <p:cNvPr id="28" name="Picture 27" descr="Close-up of a spiky plant">
            <a:extLst>
              <a:ext uri="{FF2B5EF4-FFF2-40B4-BE49-F238E27FC236}">
                <a16:creationId xmlns:a16="http://schemas.microsoft.com/office/drawing/2014/main" id="{6A973C3B-794A-DFC3-4B5C-B6DA5613363B}"/>
              </a:ext>
            </a:extLst>
          </p:cNvPr>
          <p:cNvPicPr>
            <a:picLocks noChangeAspect="1"/>
          </p:cNvPicPr>
          <p:nvPr/>
        </p:nvPicPr>
        <p:blipFill rotWithShape="1">
          <a:blip r:embed="rId6">
            <a:extLst>
              <a:ext uri="{28A0092B-C50C-407E-A947-70E740481C1C}">
                <a14:useLocalDpi xmlns:a14="http://schemas.microsoft.com/office/drawing/2010/main" val="0"/>
              </a:ext>
            </a:extLst>
          </a:blip>
          <a:srcRect r="51957"/>
          <a:stretch/>
        </p:blipFill>
        <p:spPr>
          <a:xfrm>
            <a:off x="3650297" y="3683254"/>
            <a:ext cx="1977480" cy="2733336"/>
          </a:xfrm>
          <a:prstGeom prst="rect">
            <a:avLst/>
          </a:prstGeom>
          <a:ln>
            <a:noFill/>
          </a:ln>
          <a:effectLst>
            <a:softEdge rad="112500"/>
          </a:effectLst>
        </p:spPr>
      </p:pic>
      <p:pic>
        <p:nvPicPr>
          <p:cNvPr id="30" name="Picture 29" descr="Close-up of long green leaves">
            <a:extLst>
              <a:ext uri="{FF2B5EF4-FFF2-40B4-BE49-F238E27FC236}">
                <a16:creationId xmlns:a16="http://schemas.microsoft.com/office/drawing/2014/main" id="{F2FD72E2-A49E-A8D7-A373-5036AA9438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 y="783772"/>
            <a:ext cx="2991913" cy="1998504"/>
          </a:xfrm>
          <a:prstGeom prst="rect">
            <a:avLst/>
          </a:prstGeom>
          <a:ln>
            <a:noFill/>
          </a:ln>
          <a:effectLst>
            <a:softEdge rad="112500"/>
          </a:effectLst>
        </p:spPr>
      </p:pic>
      <p:pic>
        <p:nvPicPr>
          <p:cNvPr id="32" name="Picture 31" descr="A close up of a green leaf&#10;&#10;Description automatically generated with medium confidence">
            <a:extLst>
              <a:ext uri="{FF2B5EF4-FFF2-40B4-BE49-F238E27FC236}">
                <a16:creationId xmlns:a16="http://schemas.microsoft.com/office/drawing/2014/main" id="{3D9EBE82-7A76-F3F6-9AAB-701316A177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0434" y="712944"/>
            <a:ext cx="2993571" cy="1998504"/>
          </a:xfrm>
          <a:prstGeom prst="rect">
            <a:avLst/>
          </a:prstGeom>
          <a:ln>
            <a:noFill/>
          </a:ln>
          <a:effectLst>
            <a:softEdge rad="112500"/>
          </a:effectLst>
        </p:spPr>
      </p:pic>
      <p:sp>
        <p:nvSpPr>
          <p:cNvPr id="33" name="Oval 32">
            <a:extLst>
              <a:ext uri="{FF2B5EF4-FFF2-40B4-BE49-F238E27FC236}">
                <a16:creationId xmlns:a16="http://schemas.microsoft.com/office/drawing/2014/main" id="{FBB45718-6252-86A0-D4FF-3B86EC5D91D0}"/>
              </a:ext>
            </a:extLst>
          </p:cNvPr>
          <p:cNvSpPr/>
          <p:nvPr/>
        </p:nvSpPr>
        <p:spPr bwMode="auto">
          <a:xfrm>
            <a:off x="5937337" y="478972"/>
            <a:ext cx="3206662" cy="2464644"/>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Times" pitchFamily="-108" charset="0"/>
            </a:endParaRPr>
          </a:p>
        </p:txBody>
      </p:sp>
      <p:sp>
        <p:nvSpPr>
          <p:cNvPr id="34" name="TextBox 33">
            <a:extLst>
              <a:ext uri="{FF2B5EF4-FFF2-40B4-BE49-F238E27FC236}">
                <a16:creationId xmlns:a16="http://schemas.microsoft.com/office/drawing/2014/main" id="{B2D4A4C6-F030-EFE3-6AA4-876FAA86DAE6}"/>
              </a:ext>
            </a:extLst>
          </p:cNvPr>
          <p:cNvSpPr txBox="1"/>
          <p:nvPr/>
        </p:nvSpPr>
        <p:spPr>
          <a:xfrm>
            <a:off x="5937337" y="2895894"/>
            <a:ext cx="3470260" cy="369332"/>
          </a:xfrm>
          <a:prstGeom prst="rect">
            <a:avLst/>
          </a:prstGeom>
          <a:noFill/>
        </p:spPr>
        <p:txBody>
          <a:bodyPr wrap="square" rtlCol="0">
            <a:spAutoFit/>
          </a:bodyPr>
          <a:lstStyle/>
          <a:p>
            <a:pPr algn="ctr"/>
            <a:r>
              <a:rPr lang="en-US">
                <a:solidFill>
                  <a:srgbClr val="000000"/>
                </a:solidFill>
                <a:latin typeface="Calibri" panose="020F0502020204030204" pitchFamily="34" charset="0"/>
                <a:cs typeface="Calibri" panose="020F0502020204030204" pitchFamily="34" charset="0"/>
              </a:rPr>
              <a:t>Wikimedia Commons</a:t>
            </a:r>
          </a:p>
        </p:txBody>
      </p:sp>
      <p:sp>
        <p:nvSpPr>
          <p:cNvPr id="4" name="TextBox 3">
            <a:extLst>
              <a:ext uri="{FF2B5EF4-FFF2-40B4-BE49-F238E27FC236}">
                <a16:creationId xmlns:a16="http://schemas.microsoft.com/office/drawing/2014/main" id="{E1833E61-93BD-EEAB-806E-75F87E23F052}"/>
              </a:ext>
            </a:extLst>
          </p:cNvPr>
          <p:cNvSpPr txBox="1"/>
          <p:nvPr/>
        </p:nvSpPr>
        <p:spPr>
          <a:xfrm>
            <a:off x="6072071" y="3316421"/>
            <a:ext cx="2837066" cy="1384995"/>
          </a:xfrm>
          <a:prstGeom prst="rect">
            <a:avLst/>
          </a:prstGeom>
          <a:noFill/>
          <a:ln w="57150">
            <a:solidFill>
              <a:srgbClr val="00B050"/>
            </a:solidFill>
          </a:ln>
        </p:spPr>
        <p:txBody>
          <a:bodyPr wrap="square" rtlCol="0">
            <a:spAutoFit/>
          </a:bodyPr>
          <a:lstStyle/>
          <a:p>
            <a:pPr algn="ctr" defTabSz="457200"/>
            <a:r>
              <a:rPr lang="en-US" sz="2800">
                <a:solidFill>
                  <a:srgbClr val="000000"/>
                </a:solidFill>
                <a:latin typeface="Arial" panose="020B0604020202020204"/>
              </a:rPr>
              <a:t>Automatic association or assumption</a:t>
            </a:r>
          </a:p>
        </p:txBody>
      </p:sp>
    </p:spTree>
    <p:extLst>
      <p:ext uri="{BB962C8B-B14F-4D97-AF65-F5344CB8AC3E}">
        <p14:creationId xmlns:p14="http://schemas.microsoft.com/office/powerpoint/2010/main" val="260297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7" y="690276"/>
            <a:ext cx="8550275" cy="609600"/>
          </a:xfrm>
        </p:spPr>
        <p:txBody>
          <a:bodyPr/>
          <a:lstStyle/>
          <a:p>
            <a:r>
              <a:rPr lang="en-CA"/>
              <a:t>Birth order bias</a:t>
            </a:r>
            <a:endParaRPr lang="en-US"/>
          </a:p>
        </p:txBody>
      </p:sp>
      <p:sp>
        <p:nvSpPr>
          <p:cNvPr id="3" name="Content Placeholder 2"/>
          <p:cNvSpPr>
            <a:spLocks noGrp="1"/>
          </p:cNvSpPr>
          <p:nvPr>
            <p:ph idx="1"/>
          </p:nvPr>
        </p:nvSpPr>
        <p:spPr>
          <a:xfrm>
            <a:off x="228603" y="2383974"/>
            <a:ext cx="8712200" cy="2668672"/>
          </a:xfrm>
        </p:spPr>
        <p:txBody>
          <a:bodyPr/>
          <a:lstStyle/>
          <a:p>
            <a:r>
              <a:rPr lang="en-US"/>
              <a:t>“… is an only child. Do I have to say any more?”</a:t>
            </a:r>
          </a:p>
          <a:p>
            <a:pPr marL="0" indent="0">
              <a:buNone/>
            </a:pPr>
            <a:r>
              <a:rPr lang="en-US"/>
              <a:t>Neighbour commenting on a person charged with a heinous crime.</a:t>
            </a:r>
          </a:p>
        </p:txBody>
      </p:sp>
      <p:sp>
        <p:nvSpPr>
          <p:cNvPr id="4" name="TextBox 3"/>
          <p:cNvSpPr txBox="1"/>
          <p:nvPr/>
        </p:nvSpPr>
        <p:spPr>
          <a:xfrm>
            <a:off x="620795" y="6048462"/>
            <a:ext cx="4966283" cy="369332"/>
          </a:xfrm>
          <a:prstGeom prst="rect">
            <a:avLst/>
          </a:prstGeom>
          <a:noFill/>
        </p:spPr>
        <p:txBody>
          <a:bodyPr wrap="square" rtlCol="0">
            <a:spAutoFit/>
          </a:bodyPr>
          <a:lstStyle/>
          <a:p>
            <a:pPr defTabSz="457200"/>
            <a:endParaRPr lang="en-US">
              <a:solidFill>
                <a:srgbClr val="000000"/>
              </a:solidFill>
              <a:latin typeface="Times New Roman" panose="02020603050405020304"/>
            </a:endParaRPr>
          </a:p>
        </p:txBody>
      </p:sp>
      <p:sp>
        <p:nvSpPr>
          <p:cNvPr id="6" name="TextBox 5"/>
          <p:cNvSpPr txBox="1"/>
          <p:nvPr/>
        </p:nvSpPr>
        <p:spPr>
          <a:xfrm>
            <a:off x="0" y="6136744"/>
            <a:ext cx="7054850" cy="369332"/>
          </a:xfrm>
          <a:prstGeom prst="rect">
            <a:avLst/>
          </a:prstGeom>
          <a:noFill/>
        </p:spPr>
        <p:txBody>
          <a:bodyPr wrap="square" rtlCol="0">
            <a:spAutoFit/>
          </a:bodyPr>
          <a:lstStyle/>
          <a:p>
            <a:pPr defTabSz="457200"/>
            <a:r>
              <a:rPr lang="en-CA" i="1">
                <a:solidFill>
                  <a:srgbClr val="000000"/>
                </a:solidFill>
                <a:latin typeface="Calibri" panose="020F0502020204030204" pitchFamily="34" charset="0"/>
              </a:rPr>
              <a:t>*Quote from the StarPhoenix; 8/21/2023</a:t>
            </a:r>
            <a:endParaRPr 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01815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ulty Development">
  <a:themeElements>
    <a:clrScheme name="Custom 3">
      <a:dk1>
        <a:srgbClr val="000000"/>
      </a:dk1>
      <a:lt1>
        <a:srgbClr val="797979"/>
      </a:lt1>
      <a:dk2>
        <a:srgbClr val="000000"/>
      </a:dk2>
      <a:lt2>
        <a:srgbClr val="86B234"/>
      </a:lt2>
      <a:accent1>
        <a:srgbClr val="BBE0E3"/>
      </a:accent1>
      <a:accent2>
        <a:srgbClr val="333399"/>
      </a:accent2>
      <a:accent3>
        <a:srgbClr val="BEBEBE"/>
      </a:accent3>
      <a:accent4>
        <a:srgbClr val="000000"/>
      </a:accent4>
      <a:accent5>
        <a:srgbClr val="DAEDEF"/>
      </a:accent5>
      <a:accent6>
        <a:srgbClr val="2D2D8A"/>
      </a:accent6>
      <a:hlink>
        <a:srgbClr val="008000"/>
      </a:hlink>
      <a:folHlink>
        <a:srgbClr val="99CC0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aculty Development" id="{182DBBF8-E76E-4A3E-8164-68D946E678D4}" vid="{C08F7F45-2973-4ED3-9228-2CC3D4A84120}"/>
    </a:ext>
  </a:extLst>
</a:theme>
</file>

<file path=ppt/theme/theme2.xml><?xml version="1.0" encoding="utf-8"?>
<a:theme xmlns:a="http://schemas.openxmlformats.org/drawingml/2006/main" name="1_Faculty Development">
  <a:themeElements>
    <a:clrScheme name="Custom 3">
      <a:dk1>
        <a:srgbClr val="000000"/>
      </a:dk1>
      <a:lt1>
        <a:srgbClr val="797979"/>
      </a:lt1>
      <a:dk2>
        <a:srgbClr val="000000"/>
      </a:dk2>
      <a:lt2>
        <a:srgbClr val="86B234"/>
      </a:lt2>
      <a:accent1>
        <a:srgbClr val="BBE0E3"/>
      </a:accent1>
      <a:accent2>
        <a:srgbClr val="333399"/>
      </a:accent2>
      <a:accent3>
        <a:srgbClr val="BEBEBE"/>
      </a:accent3>
      <a:accent4>
        <a:srgbClr val="000000"/>
      </a:accent4>
      <a:accent5>
        <a:srgbClr val="DAEDEF"/>
      </a:accent5>
      <a:accent6>
        <a:srgbClr val="2D2D8A"/>
      </a:accent6>
      <a:hlink>
        <a:srgbClr val="008000"/>
      </a:hlink>
      <a:folHlink>
        <a:srgbClr val="99CC0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aculty Development" id="{182DBBF8-E76E-4A3E-8164-68D946E678D4}" vid="{C08F7F45-2973-4ED3-9228-2CC3D4A8412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5981</Words>
  <Application>Microsoft Office PowerPoint</Application>
  <PresentationFormat>On-screen Show (4:3)</PresentationFormat>
  <Paragraphs>439</Paragraphs>
  <Slides>48</Slides>
  <Notes>44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48</vt:i4>
      </vt:variant>
    </vt:vector>
  </HeadingPairs>
  <TitlesOfParts>
    <vt:vector size="61" baseType="lpstr">
      <vt:lpstr>-apple-system</vt:lpstr>
      <vt:lpstr>Arial</vt:lpstr>
      <vt:lpstr>Arial</vt:lpstr>
      <vt:lpstr>Arial Black</vt:lpstr>
      <vt:lpstr>Calibri</vt:lpstr>
      <vt:lpstr>ff4</vt:lpstr>
      <vt:lpstr>Georgia</vt:lpstr>
      <vt:lpstr>Roboto</vt:lpstr>
      <vt:lpstr>Times</vt:lpstr>
      <vt:lpstr>Times New Roman</vt:lpstr>
      <vt:lpstr>Wingdings</vt:lpstr>
      <vt:lpstr>Faculty Development</vt:lpstr>
      <vt:lpstr>1_Faculty Development</vt:lpstr>
      <vt:lpstr>PowerPoint Presentation</vt:lpstr>
      <vt:lpstr>Learning objectives </vt:lpstr>
      <vt:lpstr>PowerPoint Presentation</vt:lpstr>
      <vt:lpstr>1st feeling</vt:lpstr>
      <vt:lpstr>PowerPoint Presentation</vt:lpstr>
      <vt:lpstr>1) Definition</vt:lpstr>
      <vt:lpstr>AAMC* Definition</vt:lpstr>
      <vt:lpstr>Plants?</vt:lpstr>
      <vt:lpstr>Birth order bias</vt:lpstr>
      <vt:lpstr>1st feeling</vt:lpstr>
      <vt:lpstr>Over Six Feet Tall</vt:lpstr>
      <vt:lpstr>Biology of bias</vt:lpstr>
      <vt:lpstr>Most of our decisions are made on autopilot</vt:lpstr>
      <vt:lpstr>“Biases are the realities of our cognitive system. It is the cost we pay for efficiency.”</vt:lpstr>
      <vt:lpstr>Where do our biases come from?</vt:lpstr>
      <vt:lpstr>2) Explore our biases</vt:lpstr>
      <vt:lpstr>Explore our biases</vt:lpstr>
      <vt:lpstr>My experiences with driving</vt:lpstr>
      <vt:lpstr>My experiences with snakes</vt:lpstr>
      <vt:lpstr>“Viewers of crime dramas are more likely to believe the police are successful at lowering crime, use force only when necessary, and that misconduct does not typically lead to false confessions”</vt:lpstr>
      <vt:lpstr>Age - stereotype</vt:lpstr>
      <vt:lpstr>Gender representations – stereotypes</vt:lpstr>
      <vt:lpstr>Stereotype(s) perpetuated?</vt:lpstr>
      <vt:lpstr>Culture</vt:lpstr>
      <vt:lpstr>Family dynamics</vt:lpstr>
      <vt:lpstr>80s Rock subculture</vt:lpstr>
      <vt:lpstr>Hoodie?</vt:lpstr>
      <vt:lpstr>Would you answer the door at midnight …</vt:lpstr>
      <vt:lpstr>Football stadium vs. hospital</vt:lpstr>
      <vt:lpstr>PowerPoint Presentation</vt:lpstr>
      <vt:lpstr>Clown experience, culture, &amp; context</vt:lpstr>
      <vt:lpstr>Unconscious bias &amp; wine purchase</vt:lpstr>
      <vt:lpstr>Surgeon riddle</vt:lpstr>
      <vt:lpstr>What does a doctor look like?</vt:lpstr>
      <vt:lpstr>Polygraph problems</vt:lpstr>
      <vt:lpstr>Striving for fairness</vt:lpstr>
      <vt:lpstr>Pair discussion</vt:lpstr>
      <vt:lpstr>3) When is it most important/likely?</vt:lpstr>
      <vt:lpstr>Acknowledgement, acceptance, &amp; awareness</vt:lpstr>
      <vt:lpstr>Take an Implicit Association Test</vt:lpstr>
      <vt:lpstr>Deliberate thinking framework</vt:lpstr>
      <vt:lpstr>Thinking framework</vt:lpstr>
      <vt:lpstr>Disruption</vt:lpstr>
      <vt:lpstr>Upon further inspection …</vt:lpstr>
      <vt:lpstr>What awareness looks like</vt:lpstr>
      <vt:lpstr>Can you spot the unconscious bias?</vt:lpstr>
      <vt:lpstr>Summary</vt:lpstr>
      <vt:lpstr>PowerPoint Presentation</vt:lpstr>
    </vt:vector>
  </TitlesOfParts>
  <Company>University of Saskatchewan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Polreis, Sean</dc:creator>
  <cp:lastModifiedBy>Polreis, Sean</cp:lastModifiedBy>
  <cp:revision>1</cp:revision>
  <dcterms:created xsi:type="dcterms:W3CDTF">2023-10-26T18:54:54Z</dcterms:created>
  <dcterms:modified xsi:type="dcterms:W3CDTF">2023-10-26T21:49:12Z</dcterms:modified>
</cp:coreProperties>
</file>